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4"/>
  </p:notesMasterIdLst>
  <p:sldIdLst>
    <p:sldId id="385" r:id="rId2"/>
    <p:sldId id="410" r:id="rId3"/>
    <p:sldId id="388" r:id="rId4"/>
    <p:sldId id="390" r:id="rId5"/>
    <p:sldId id="391" r:id="rId6"/>
    <p:sldId id="380" r:id="rId7"/>
    <p:sldId id="398" r:id="rId8"/>
    <p:sldId id="393" r:id="rId9"/>
    <p:sldId id="399" r:id="rId10"/>
    <p:sldId id="396" r:id="rId11"/>
    <p:sldId id="400" r:id="rId12"/>
    <p:sldId id="401" r:id="rId13"/>
    <p:sldId id="402" r:id="rId14"/>
    <p:sldId id="403" r:id="rId15"/>
    <p:sldId id="397" r:id="rId16"/>
    <p:sldId id="404" r:id="rId17"/>
    <p:sldId id="405" r:id="rId18"/>
    <p:sldId id="406" r:id="rId19"/>
    <p:sldId id="411" r:id="rId20"/>
    <p:sldId id="407" r:id="rId21"/>
    <p:sldId id="409" r:id="rId22"/>
    <p:sldId id="41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8B6"/>
    <a:srgbClr val="D3F0F0"/>
    <a:srgbClr val="C0EED3"/>
    <a:srgbClr val="F6EEF9"/>
    <a:srgbClr val="F06A59"/>
    <a:srgbClr val="F4FAFA"/>
    <a:srgbClr val="98BEC6"/>
    <a:srgbClr val="107186"/>
    <a:srgbClr val="329898"/>
    <a:srgbClr val="CBE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77" autoAdjust="0"/>
    <p:restoredTop sz="96121" autoAdjust="0"/>
  </p:normalViewPr>
  <p:slideViewPr>
    <p:cSldViewPr snapToGrid="0">
      <p:cViewPr>
        <p:scale>
          <a:sx n="98" d="100"/>
          <a:sy n="98" d="100"/>
        </p:scale>
        <p:origin x="64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1C5E5-33A5-43FE-AE6D-55384E425A8A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33B9E-D9E5-4B58-9CE2-2616E3CCECF4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89777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44798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77E35-2942-FD7F-4465-5D1A3045B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2CFD5-511B-ECF7-3D87-A77628CA1B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9E3341-136C-149D-2DC0-134F81D22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7D240-B2EF-45F3-8249-6608DDEB94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7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3858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80E15-978A-787B-755D-248CADC00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E32E47-B5BF-0D0B-BFE8-8794B136B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6C8B11-528B-4796-A7D0-104173D17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16104-611B-8FF1-42E3-5A2080E50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8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6056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1C167-EF7B-6B49-33C6-2D31F0D0A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A68358-CFF0-9472-528E-EFC9AD694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3DAEC5-EEA8-6D86-AD1D-BEA5A5993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79EC2-443F-381C-01BB-80FD8189D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9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26553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777EF-17D0-8034-9CAF-30FC08366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AFFC92-3802-9459-570E-690B901A7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4D7F1-5E3B-8019-2755-AB7B304C9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9AB39-C1B5-11E3-F5A9-0A2FEB392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10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74793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1F488-C025-5434-19FC-107A528B4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12F5E4-719C-85AC-3D29-284C9DD3D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1AC59B-C431-3C6B-37B0-F59DD637AA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39323-1E51-9F2A-8F67-CB8A1878CA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11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70614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BC728-F42F-059D-A0C1-C37DA1EC3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11C5A-3F33-DBE7-DE74-B760DDEE8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40490F-F20D-7144-ABB8-D0FF5F925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1801B-3833-4117-241B-D565C93CD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12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88755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13409-F4BD-3EAF-058A-B8DAC4BB6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DCCC52-1861-3070-2F7D-B1B437014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3D0BD1-B0DE-6549-B9F4-D6EAD7CA7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AE8B5-BCDB-EBB1-F786-2CA649D86E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13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83201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9D93-FAC5-1D1D-39A7-BAED4264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58E751-C4F6-7996-7DA6-F001700AF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F55BE0-30B7-C2ED-2EBC-87FBAA010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C9F79-29D9-0D50-F98A-499E7C2F54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14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28764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22508-2774-DA0E-9EEA-C13687635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C088C7-DF1E-2E19-F360-DD2B490B6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BE69DB-DDFC-3BBD-3B13-0800074A9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2BE78-82EE-FDA5-6E14-B0E75FDDEA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15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99893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38000-DF08-3A44-C08E-E4E977F3F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A7F15F-A236-5893-A811-2382359EDF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C088A-BB59-2F1F-BCDB-8229DC8EE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F53819-ACBD-2E67-F2C7-1A00A5BC3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16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80387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78F8-ECF5-76E0-99B3-8B0FABFFE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684B30-79B7-3FC6-F954-28041E6772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95162-054B-8BF5-8CF7-5F43930B1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D96B9-6C00-1E66-DD48-E4B32669EC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17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03943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A0CFC-9E67-8892-2C9B-0165D474A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546D99-8D51-FDD1-94FF-A67876467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ED3A68-6BB9-8F94-67B2-B735E4F55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647D8-5C6E-E1B4-020B-AEB9010F23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18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29910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72CB6-5B92-09FB-B1F1-E467140A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B16AA9-A7A7-13BE-D35E-B499388DF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5D4B37-F6A5-36BD-6333-CC03C7B6FE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5CF01-6B34-7849-A5D1-AD1CCFF6F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19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054981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494F7-D980-8EEE-7F1B-0BD63A60B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23E24-BB68-F83F-69C2-FCDBF92101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94B4CE-E29B-A429-0794-2F8E2596E6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D24CB-4075-600F-C188-8874BC897A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20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60212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CBEA0-119F-8E68-5029-20B707DB9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21D18C-3E0F-0402-4DE1-9DAD16952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1F5FB3-3D6D-CB7D-CEDE-8AB9A4D64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E830E-BA88-AC8F-8F53-D1392667C8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21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46599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1B6E2-32D4-33ED-F9D6-DA59E3BFD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BC6347-43BC-B12A-1D0C-6A6E785D8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FFC6C-6582-EFA2-B286-A3E557287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5B59A-CC7E-8809-C4B9-92BC3F22D8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33B9E-D9E5-4B58-9CE2-2616E3CCECF4}" type="slidenum">
              <a:rPr lang="en-MY" smtClean="0"/>
              <a:t>22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50575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2907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71036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0471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89036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5689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838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2839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7861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77099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3989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7423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D3A99EC-5481-40FB-A45A-DF64262BA9DD}" type="datetimeFigureOut">
              <a:rPr lang="en-MY" smtClean="0"/>
              <a:t>28/01/2025</a:t>
            </a:fld>
            <a:endParaRPr lang="en-MY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1921BA85-D10F-4FF5-B2EB-4967205BC71B}" type="slidenum">
              <a:rPr lang="en-MY" smtClean="0"/>
              <a:t>‹#›</a:t>
            </a:fld>
            <a:endParaRPr lang="en-MY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7200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36ECB8-5435-6532-88D3-60E110E6A39B}"/>
              </a:ext>
            </a:extLst>
          </p:cNvPr>
          <p:cNvSpPr txBox="1"/>
          <p:nvPr/>
        </p:nvSpPr>
        <p:spPr>
          <a:xfrm>
            <a:off x="649356" y="1589931"/>
            <a:ext cx="1089328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/>
                </a:solidFill>
              </a:rPr>
              <a:t>The DFU Core Outcome Set - why and how was it developed, and what does it mean for study design?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1FD31-9E8F-7EF4-50D9-F8F96F0BEE8B}"/>
              </a:ext>
            </a:extLst>
          </p:cNvPr>
          <p:cNvSpPr txBox="1"/>
          <p:nvPr/>
        </p:nvSpPr>
        <p:spPr>
          <a:xfrm>
            <a:off x="2770473" y="4344739"/>
            <a:ext cx="6651052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Alex Staniszewska</a:t>
            </a:r>
          </a:p>
          <a:p>
            <a:pPr algn="ctr"/>
            <a:r>
              <a:rPr lang="en-US" sz="2000" b="1" i="1" dirty="0">
                <a:solidFill>
                  <a:schemeClr val="accent1"/>
                </a:solidFill>
              </a:rPr>
              <a:t>(on behalf of the DFU COS Study collaborators)</a:t>
            </a:r>
            <a:br>
              <a:rPr lang="en-US" sz="2000" b="1" dirty="0">
                <a:solidFill>
                  <a:schemeClr val="accent1"/>
                </a:solidFill>
              </a:rPr>
            </a:br>
            <a:endParaRPr lang="en-US" sz="2000" b="1" dirty="0">
              <a:solidFill>
                <a:schemeClr val="accent1"/>
              </a:solidFill>
            </a:endParaRPr>
          </a:p>
          <a:p>
            <a:pPr algn="ctr"/>
            <a:endParaRPr lang="en-US" sz="2000" b="1" dirty="0">
              <a:solidFill>
                <a:schemeClr val="accent1"/>
              </a:solidFill>
            </a:endParaRPr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Specialty Registrar and Research Fellow in Vascular Surgery 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Translational Health Sciences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University of Bristol </a:t>
            </a:r>
          </a:p>
        </p:txBody>
      </p:sp>
    </p:spTree>
    <p:extLst>
      <p:ext uri="{BB962C8B-B14F-4D97-AF65-F5344CB8AC3E}">
        <p14:creationId xmlns:p14="http://schemas.microsoft.com/office/powerpoint/2010/main" val="67837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6FAF6-91B4-73B7-3813-723E12BF7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454210F-260B-8E6A-56B6-7146FB2C33D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Diabetes-related foot ulceration research challenges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Graphic 14" descr="Earth globe: Africa and Europe with solid fill">
            <a:extLst>
              <a:ext uri="{FF2B5EF4-FFF2-40B4-BE49-F238E27FC236}">
                <a16:creationId xmlns:a16="http://schemas.microsoft.com/office/drawing/2014/main" id="{C2E7710A-E09E-363F-C224-653F9A57B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24" y="1093770"/>
            <a:ext cx="1158783" cy="115878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C102A6B-54E4-E646-5356-5F21AA65D39B}"/>
              </a:ext>
            </a:extLst>
          </p:cNvPr>
          <p:cNvSpPr txBox="1"/>
          <p:nvPr/>
        </p:nvSpPr>
        <p:spPr>
          <a:xfrm>
            <a:off x="1454054" y="1429090"/>
            <a:ext cx="486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537 million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people with diabetes worldwide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C16CDF7-1906-74E4-2D24-E6AD79558611}"/>
              </a:ext>
            </a:extLst>
          </p:cNvPr>
          <p:cNvGrpSpPr/>
          <p:nvPr/>
        </p:nvGrpSpPr>
        <p:grpSpPr>
          <a:xfrm>
            <a:off x="7292414" y="1305979"/>
            <a:ext cx="1302811" cy="646331"/>
            <a:chOff x="2183362" y="3428999"/>
            <a:chExt cx="1421648" cy="694284"/>
          </a:xfrm>
        </p:grpSpPr>
        <p:pic>
          <p:nvPicPr>
            <p:cNvPr id="25" name="Content Placeholder 4" descr="Man with solid fill">
              <a:extLst>
                <a:ext uri="{FF2B5EF4-FFF2-40B4-BE49-F238E27FC236}">
                  <a16:creationId xmlns:a16="http://schemas.microsoft.com/office/drawing/2014/main" id="{44ED6BFD-B3C6-7F7C-126D-AE2F6A3A6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83362" y="3429000"/>
              <a:ext cx="690467" cy="690467"/>
            </a:xfrm>
            <a:prstGeom prst="rect">
              <a:avLst/>
            </a:prstGeom>
          </p:spPr>
        </p:pic>
        <p:pic>
          <p:nvPicPr>
            <p:cNvPr id="26" name="Content Placeholder 4" descr="Man with solid fill">
              <a:extLst>
                <a:ext uri="{FF2B5EF4-FFF2-40B4-BE49-F238E27FC236}">
                  <a16:creationId xmlns:a16="http://schemas.microsoft.com/office/drawing/2014/main" id="{CB8415D0-DC21-F334-70A9-556B67A4D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565918" y="3428999"/>
              <a:ext cx="690467" cy="690467"/>
            </a:xfrm>
            <a:prstGeom prst="rect">
              <a:avLst/>
            </a:prstGeom>
          </p:spPr>
        </p:pic>
        <p:pic>
          <p:nvPicPr>
            <p:cNvPr id="27" name="Content Placeholder 4" descr="Man with solid fill">
              <a:extLst>
                <a:ext uri="{FF2B5EF4-FFF2-40B4-BE49-F238E27FC236}">
                  <a16:creationId xmlns:a16="http://schemas.microsoft.com/office/drawing/2014/main" id="{2076B0FD-68B0-7215-FB3F-B50A56B45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14543" y="3432816"/>
              <a:ext cx="690467" cy="690467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ECDDDC-343A-0A8C-88C9-AAC417425F99}"/>
              </a:ext>
            </a:extLst>
          </p:cNvPr>
          <p:cNvSpPr txBox="1"/>
          <p:nvPr/>
        </p:nvSpPr>
        <p:spPr>
          <a:xfrm>
            <a:off x="8595225" y="1427313"/>
            <a:ext cx="3209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33%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develop </a:t>
            </a: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foot ulceration </a:t>
            </a:r>
          </a:p>
        </p:txBody>
      </p:sp>
      <p:sp>
        <p:nvSpPr>
          <p:cNvPr id="29" name="Right Arrow 17">
            <a:extLst>
              <a:ext uri="{FF2B5EF4-FFF2-40B4-BE49-F238E27FC236}">
                <a16:creationId xmlns:a16="http://schemas.microsoft.com/office/drawing/2014/main" id="{147A5F8F-7DB8-3EE0-6D34-73A3DB87F688}"/>
              </a:ext>
            </a:extLst>
          </p:cNvPr>
          <p:cNvSpPr/>
          <p:nvPr/>
        </p:nvSpPr>
        <p:spPr>
          <a:xfrm>
            <a:off x="6543890" y="1510667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Graphic 32" descr="Footprints with solid fill">
            <a:extLst>
              <a:ext uri="{FF2B5EF4-FFF2-40B4-BE49-F238E27FC236}">
                <a16:creationId xmlns:a16="http://schemas.microsoft.com/office/drawing/2014/main" id="{E60BD813-616E-AAE8-9C8C-FF42A97B67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343" y="5761874"/>
            <a:ext cx="914400" cy="9144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C539C03-64A8-E4E9-B086-AD7C4930C908}"/>
              </a:ext>
            </a:extLst>
          </p:cNvPr>
          <p:cNvSpPr txBox="1"/>
          <p:nvPr/>
        </p:nvSpPr>
        <p:spPr>
          <a:xfrm>
            <a:off x="1396907" y="6010883"/>
            <a:ext cx="1765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Foot ulceration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ight Arrow 17">
            <a:extLst>
              <a:ext uri="{FF2B5EF4-FFF2-40B4-BE49-F238E27FC236}">
                <a16:creationId xmlns:a16="http://schemas.microsoft.com/office/drawing/2014/main" id="{8E495CA3-3B53-CAED-9B5D-C51498140FC6}"/>
              </a:ext>
            </a:extLst>
          </p:cNvPr>
          <p:cNvSpPr/>
          <p:nvPr/>
        </p:nvSpPr>
        <p:spPr>
          <a:xfrm>
            <a:off x="3383927" y="6094237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C1FC62D-4704-5B4F-179C-03CDBB76BDC8}"/>
              </a:ext>
            </a:extLst>
          </p:cNvPr>
          <p:cNvSpPr txBox="1"/>
          <p:nvPr/>
        </p:nvSpPr>
        <p:spPr>
          <a:xfrm>
            <a:off x="4097766" y="6019019"/>
            <a:ext cx="4744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Significant disability and economic burden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2244F81-7064-40D4-50F5-25C80B57E484}"/>
              </a:ext>
            </a:extLst>
          </p:cNvPr>
          <p:cNvSpPr txBox="1"/>
          <p:nvPr/>
        </p:nvSpPr>
        <p:spPr>
          <a:xfrm>
            <a:off x="1008275" y="4301248"/>
            <a:ext cx="56082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4000" lvl="1">
              <a:tabLst>
                <a:tab pos="457200" algn="l"/>
              </a:tabLst>
            </a:pPr>
            <a:r>
              <a:rPr lang="en-GB" sz="20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</a:t>
            </a:r>
            <a:r>
              <a:rPr lang="en-GB" sz="2000" b="1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</a:t>
            </a:r>
            <a:r>
              <a:rPr lang="en-GB" sz="20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2000" b="1" kern="1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of major lower limb amputation</a:t>
            </a:r>
          </a:p>
          <a:p>
            <a:pPr marL="1278900" lvl="3" indent="-342900">
              <a:buFont typeface="Wingdings 2" pitchFamily="2" charset="2"/>
              <a:buChar char="¡"/>
              <a:tabLst>
                <a:tab pos="457200" algn="l"/>
              </a:tabLst>
            </a:pPr>
            <a:r>
              <a:rPr lang="en-GB" sz="20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&gt;80% preceded by an ulcer</a:t>
            </a:r>
          </a:p>
        </p:txBody>
      </p:sp>
      <p:pic>
        <p:nvPicPr>
          <p:cNvPr id="43" name="Picture 2" descr="Amputee Icons - Free SVG &amp; PNG Amputee Images - Noun Project">
            <a:extLst>
              <a:ext uri="{FF2B5EF4-FFF2-40B4-BE49-F238E27FC236}">
                <a16:creationId xmlns:a16="http://schemas.microsoft.com/office/drawing/2014/main" id="{07E0D88B-5D45-2F67-5533-7CEDFDFDE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4" y="4124407"/>
            <a:ext cx="1013800" cy="101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odiatry Stickers for Sale - Fine Art America">
            <a:extLst>
              <a:ext uri="{FF2B5EF4-FFF2-40B4-BE49-F238E27FC236}">
                <a16:creationId xmlns:a16="http://schemas.microsoft.com/office/drawing/2014/main" id="{D5A0DC5B-5214-2A94-67B3-4A94B549EB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5" t="15109" r="18068" b="14602"/>
          <a:stretch/>
        </p:blipFill>
        <p:spPr bwMode="auto">
          <a:xfrm>
            <a:off x="417600" y="2686306"/>
            <a:ext cx="78091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F872EBE4-2115-14D8-EB35-A5C0C91C211D}"/>
              </a:ext>
            </a:extLst>
          </p:cNvPr>
          <p:cNvSpPr txBox="1"/>
          <p:nvPr/>
        </p:nvSpPr>
        <p:spPr>
          <a:xfrm>
            <a:off x="1324416" y="2967082"/>
            <a:ext cx="5499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Most ulcers heal with expert multidisciplinary care </a:t>
            </a:r>
          </a:p>
        </p:txBody>
      </p:sp>
    </p:spTree>
    <p:extLst>
      <p:ext uri="{BB962C8B-B14F-4D97-AF65-F5344CB8AC3E}">
        <p14:creationId xmlns:p14="http://schemas.microsoft.com/office/powerpoint/2010/main" val="4178864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8216B-DC96-2048-30E3-93449C05B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A5C8B0A-40C9-471E-BCA0-924AA48EBEB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Diabetes-related foot ulceration research challenges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raphic 6" descr="Signpost with solid fill">
            <a:extLst>
              <a:ext uri="{FF2B5EF4-FFF2-40B4-BE49-F238E27FC236}">
                <a16:creationId xmlns:a16="http://schemas.microsoft.com/office/drawing/2014/main" id="{580116FE-1405-ABA1-8EA0-3C7DEFF06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425" y="1028595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7A3912-C9BA-D3D5-216C-44465214C7E3}"/>
              </a:ext>
            </a:extLst>
          </p:cNvPr>
          <p:cNvSpPr txBox="1"/>
          <p:nvPr/>
        </p:nvSpPr>
        <p:spPr>
          <a:xfrm>
            <a:off x="1353090" y="1273268"/>
            <a:ext cx="5319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solidFill>
                  <a:srgbClr val="383636"/>
                </a:solidFill>
                <a:effectLst/>
                <a:latin typeface="Helvetica Neue" panose="02000503000000020004" pitchFamily="2" charset="0"/>
              </a:rPr>
              <a:t>Selection of </a:t>
            </a:r>
            <a:r>
              <a:rPr lang="en-GB" b="1" i="0" dirty="0">
                <a:solidFill>
                  <a:srgbClr val="002060"/>
                </a:solidFill>
                <a:effectLst/>
                <a:latin typeface="Helvetica Neue" panose="02000503000000020004" pitchFamily="2" charset="0"/>
              </a:rPr>
              <a:t>the most effective evidence-based interventions</a:t>
            </a:r>
            <a:endParaRPr lang="en-GB" b="0" i="0" dirty="0">
              <a:solidFill>
                <a:srgbClr val="383636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57117-E846-F200-E756-F41950A9D241}"/>
              </a:ext>
            </a:extLst>
          </p:cNvPr>
          <p:cNvSpPr txBox="1"/>
          <p:nvPr/>
        </p:nvSpPr>
        <p:spPr>
          <a:xfrm>
            <a:off x="8729912" y="1191916"/>
            <a:ext cx="3109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3836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000" b="0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mproved patient outcomes </a:t>
            </a:r>
          </a:p>
          <a:p>
            <a:r>
              <a:rPr lang="en-GB" sz="2000" dirty="0">
                <a:solidFill>
                  <a:srgbClr val="3836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</a:t>
            </a:r>
            <a:r>
              <a:rPr lang="en-GB" sz="2000" b="0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pathways of care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ight Arrow 17">
            <a:extLst>
              <a:ext uri="{FF2B5EF4-FFF2-40B4-BE49-F238E27FC236}">
                <a16:creationId xmlns:a16="http://schemas.microsoft.com/office/drawing/2014/main" id="{98DCB82E-870E-BBE2-0760-1CCBCD98AFA4}"/>
              </a:ext>
            </a:extLst>
          </p:cNvPr>
          <p:cNvSpPr/>
          <p:nvPr/>
        </p:nvSpPr>
        <p:spPr>
          <a:xfrm>
            <a:off x="6781576" y="1312457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raphic 12" descr="Upward trend with solid fill">
            <a:extLst>
              <a:ext uri="{FF2B5EF4-FFF2-40B4-BE49-F238E27FC236}">
                <a16:creationId xmlns:a16="http://schemas.microsoft.com/office/drawing/2014/main" id="{2AF98E59-59C7-1026-7A2F-C89056912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69624" y="1088659"/>
            <a:ext cx="914400" cy="914400"/>
          </a:xfrm>
          <a:prstGeom prst="rect">
            <a:avLst/>
          </a:prstGeom>
        </p:spPr>
      </p:pic>
      <p:pic>
        <p:nvPicPr>
          <p:cNvPr id="3074" name="Picture 2" descr="Cochrane (organisation) - Wikipedia">
            <a:extLst>
              <a:ext uri="{FF2B5EF4-FFF2-40B4-BE49-F238E27FC236}">
                <a16:creationId xmlns:a16="http://schemas.microsoft.com/office/drawing/2014/main" id="{167698F0-F860-EDBB-6490-E24CB361A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t="12346" r="10704"/>
          <a:stretch/>
        </p:blipFill>
        <p:spPr bwMode="auto">
          <a:xfrm>
            <a:off x="238440" y="3055053"/>
            <a:ext cx="1133476" cy="123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911324A-97AF-DFB0-A398-626EAA3616DB}"/>
              </a:ext>
            </a:extLst>
          </p:cNvPr>
          <p:cNvSpPr txBox="1"/>
          <p:nvPr/>
        </p:nvSpPr>
        <p:spPr>
          <a:xfrm>
            <a:off x="1353090" y="3328586"/>
            <a:ext cx="4431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Cochrane and other systematic reviews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3E5BC7-D7E2-622C-4096-BB9D08CDB3EE}"/>
              </a:ext>
            </a:extLst>
          </p:cNvPr>
          <p:cNvSpPr txBox="1"/>
          <p:nvPr/>
        </p:nvSpPr>
        <p:spPr>
          <a:xfrm>
            <a:off x="6764525" y="3129301"/>
            <a:ext cx="54274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Lack of homogeneous outcome reporting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across interventions =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critical limitation in diabetic foot research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9" name="Right Arrow 17">
            <a:extLst>
              <a:ext uri="{FF2B5EF4-FFF2-40B4-BE49-F238E27FC236}">
                <a16:creationId xmlns:a16="http://schemas.microsoft.com/office/drawing/2014/main" id="{5860B761-AAA4-3958-4699-CB26FF3E1C18}"/>
              </a:ext>
            </a:extLst>
          </p:cNvPr>
          <p:cNvSpPr/>
          <p:nvPr/>
        </p:nvSpPr>
        <p:spPr>
          <a:xfrm>
            <a:off x="5935619" y="3421949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Graphic 22" descr="Network with solid fill">
            <a:extLst>
              <a:ext uri="{FF2B5EF4-FFF2-40B4-BE49-F238E27FC236}">
                <a16:creationId xmlns:a16="http://schemas.microsoft.com/office/drawing/2014/main" id="{C695180A-905C-0F36-4F7D-3F65A3C6F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1950" y="5086350"/>
            <a:ext cx="914400" cy="9144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6082DA0-6C0D-ADFD-7066-CF1A94C6784E}"/>
              </a:ext>
            </a:extLst>
          </p:cNvPr>
          <p:cNvSpPr txBox="1"/>
          <p:nvPr/>
        </p:nvSpPr>
        <p:spPr>
          <a:xfrm>
            <a:off x="1353090" y="5368210"/>
            <a:ext cx="4438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Similar issues in other disease processes </a:t>
            </a:r>
          </a:p>
        </p:txBody>
      </p:sp>
    </p:spTree>
    <p:extLst>
      <p:ext uri="{BB962C8B-B14F-4D97-AF65-F5344CB8AC3E}">
        <p14:creationId xmlns:p14="http://schemas.microsoft.com/office/powerpoint/2010/main" val="81125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BF80B-305C-B532-1CD4-1C9B6072E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24F065-7AA0-7287-5EFD-84D2497D78D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Tackling heterogeneity in outcome reporting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32EE6967-ABB5-1F61-4B6C-2BA17F0DE4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520" b="32095"/>
          <a:stretch/>
        </p:blipFill>
        <p:spPr>
          <a:xfrm>
            <a:off x="675732" y="1444203"/>
            <a:ext cx="2943662" cy="12832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E9C2B2-2887-957D-23D4-DD80E3E3ED97}"/>
              </a:ext>
            </a:extLst>
          </p:cNvPr>
          <p:cNvSpPr txBox="1"/>
          <p:nvPr/>
        </p:nvSpPr>
        <p:spPr>
          <a:xfrm>
            <a:off x="3977938" y="1322560"/>
            <a:ext cx="78836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Core Outcome Measures in Effectiveness Trials Initiative 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36322A-7F70-4293-551C-B775221313C9}"/>
              </a:ext>
            </a:extLst>
          </p:cNvPr>
          <p:cNvSpPr txBox="1"/>
          <p:nvPr/>
        </p:nvSpPr>
        <p:spPr>
          <a:xfrm>
            <a:off x="3997734" y="1869792"/>
            <a:ext cx="8066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GB" sz="2000" dirty="0">
                <a:solidFill>
                  <a:srgbClr val="3836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 </a:t>
            </a: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s</a:t>
            </a:r>
            <a:r>
              <a:rPr lang="en-GB" sz="20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tandardise outcome reporting across studies = </a:t>
            </a:r>
            <a:r>
              <a:rPr lang="en-GB" sz="2000" b="0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direct comparison of health care interventions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7BF137-F3AF-7284-4F63-A64B561C85D6}"/>
              </a:ext>
            </a:extLst>
          </p:cNvPr>
          <p:cNvSpPr txBox="1"/>
          <p:nvPr/>
        </p:nvSpPr>
        <p:spPr>
          <a:xfrm>
            <a:off x="3977938" y="2721377"/>
            <a:ext cx="8066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GB" sz="2000" b="0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Rigorous methodology for development of a disease- or treatment-specific </a:t>
            </a:r>
            <a:r>
              <a:rPr lang="en-GB" sz="2000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core outcome set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FDD144-9C77-B261-5D46-91A59AD0BCF6}"/>
              </a:ext>
            </a:extLst>
          </p:cNvPr>
          <p:cNvSpPr txBox="1"/>
          <p:nvPr/>
        </p:nvSpPr>
        <p:spPr>
          <a:xfrm>
            <a:off x="3977938" y="4029089"/>
            <a:ext cx="8544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0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greed standardised </a:t>
            </a:r>
            <a:r>
              <a:rPr lang="en-GB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 of outcomes that should be measured and reported</a:t>
            </a:r>
            <a:r>
              <a:rPr lang="en-GB" sz="20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r>
              <a:rPr lang="en-GB" sz="20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 a </a:t>
            </a:r>
            <a:r>
              <a:rPr lang="en-GB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minimum</a:t>
            </a:r>
            <a:r>
              <a:rPr lang="en-GB" sz="20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in all clinical trials in specific areas of health or health care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0C02CB-099B-1012-021A-DF96886BEF31}"/>
              </a:ext>
            </a:extLst>
          </p:cNvPr>
          <p:cNvSpPr txBox="1"/>
          <p:nvPr/>
        </p:nvSpPr>
        <p:spPr>
          <a:xfrm>
            <a:off x="6418438" y="3514830"/>
            <a:ext cx="2755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20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ore </a:t>
            </a:r>
            <a:r>
              <a:rPr lang="en-GB" sz="20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20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utcome </a:t>
            </a:r>
            <a:r>
              <a:rPr lang="en-GB" sz="20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sz="20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 (COS)</a:t>
            </a:r>
            <a:endParaRPr lang="en-GB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BD0E111-0D74-2F01-3058-D1A043D6F5E0}"/>
              </a:ext>
            </a:extLst>
          </p:cNvPr>
          <p:cNvSpPr txBox="1"/>
          <p:nvPr/>
        </p:nvSpPr>
        <p:spPr>
          <a:xfrm>
            <a:off x="675732" y="5342394"/>
            <a:ext cx="7623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262 COS have been developed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implemented into research practice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0E297C-9BD5-2EF5-C494-E3807AD99BFA}"/>
              </a:ext>
            </a:extLst>
          </p:cNvPr>
          <p:cNvSpPr txBox="1"/>
          <p:nvPr/>
        </p:nvSpPr>
        <p:spPr>
          <a:xfrm>
            <a:off x="675732" y="6050280"/>
            <a:ext cx="44400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COS for studies on rheumatoid arthritis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05AF31-BFAD-5A33-F755-EAE9E5FBE91E}"/>
              </a:ext>
            </a:extLst>
          </p:cNvPr>
          <p:cNvSpPr txBox="1"/>
          <p:nvPr/>
        </p:nvSpPr>
        <p:spPr>
          <a:xfrm>
            <a:off x="6102677" y="6065669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158 RCTs</a:t>
            </a:r>
          </a:p>
        </p:txBody>
      </p:sp>
      <p:sp>
        <p:nvSpPr>
          <p:cNvPr id="33" name="Right Arrow 17">
            <a:extLst>
              <a:ext uri="{FF2B5EF4-FFF2-40B4-BE49-F238E27FC236}">
                <a16:creationId xmlns:a16="http://schemas.microsoft.com/office/drawing/2014/main" id="{B343E104-8209-DE81-AE87-C379D00B8EE9}"/>
              </a:ext>
            </a:extLst>
          </p:cNvPr>
          <p:cNvSpPr/>
          <p:nvPr/>
        </p:nvSpPr>
        <p:spPr>
          <a:xfrm>
            <a:off x="5261049" y="6146086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015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76539-B409-E487-0867-E6ECDACC9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F999483-92E5-CAE8-0C6F-D232F3D8151A}"/>
              </a:ext>
            </a:extLst>
          </p:cNvPr>
          <p:cNvSpPr/>
          <p:nvPr/>
        </p:nvSpPr>
        <p:spPr>
          <a:xfrm>
            <a:off x="507206" y="1652885"/>
            <a:ext cx="10779919" cy="1033165"/>
          </a:xfrm>
          <a:prstGeom prst="roundRect">
            <a:avLst/>
          </a:prstGeom>
          <a:solidFill>
            <a:srgbClr val="CBE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6000B5D-22B4-5DF0-6643-7C79FDC2CB7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Tackling heterogeneity in diabetes-related foot ulceration research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053EC0-506D-50A3-3EF5-EE069687689C}"/>
              </a:ext>
            </a:extLst>
          </p:cNvPr>
          <p:cNvSpPr txBox="1"/>
          <p:nvPr/>
        </p:nvSpPr>
        <p:spPr>
          <a:xfrm>
            <a:off x="764380" y="1808819"/>
            <a:ext cx="102655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Interdisciplinary and international effort to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a COS for studies assessing the effectiveness and safety of interventions to treat diabetes-related foot ulceration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1D86D9-CF1E-2764-6BF8-395FCC2B9260}"/>
              </a:ext>
            </a:extLst>
          </p:cNvPr>
          <p:cNvSpPr txBox="1"/>
          <p:nvPr/>
        </p:nvSpPr>
        <p:spPr>
          <a:xfrm>
            <a:off x="507206" y="1103828"/>
            <a:ext cx="1247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Study aim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2B55B91-5CB6-7807-F275-D1ABF0068DF1}"/>
              </a:ext>
            </a:extLst>
          </p:cNvPr>
          <p:cNvSpPr/>
          <p:nvPr/>
        </p:nvSpPr>
        <p:spPr>
          <a:xfrm>
            <a:off x="507206" y="3958443"/>
            <a:ext cx="10779919" cy="1680041"/>
          </a:xfrm>
          <a:prstGeom prst="roundRect">
            <a:avLst/>
          </a:prstGeom>
          <a:solidFill>
            <a:srgbClr val="CBE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AE53B8-9E43-029A-0C15-5CC0CD6DC3AF}"/>
              </a:ext>
            </a:extLst>
          </p:cNvPr>
          <p:cNvSpPr txBox="1"/>
          <p:nvPr/>
        </p:nvSpPr>
        <p:spPr>
          <a:xfrm>
            <a:off x="764381" y="4290631"/>
            <a:ext cx="102655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use in all trials and clinical research studies evaluating safety and effectiveness of all potential interventions for diabetes-related foot ulceration in adults aged ≥16 years with a diagnosis of diabetes mellitus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94B234-A5AC-3B41-A569-589224541240}"/>
              </a:ext>
            </a:extLst>
          </p:cNvPr>
          <p:cNvSpPr txBox="1"/>
          <p:nvPr/>
        </p:nvSpPr>
        <p:spPr>
          <a:xfrm>
            <a:off x="504929" y="3388988"/>
            <a:ext cx="24994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Scope of the DFU COS</a:t>
            </a:r>
          </a:p>
        </p:txBody>
      </p:sp>
    </p:spTree>
    <p:extLst>
      <p:ext uri="{BB962C8B-B14F-4D97-AF65-F5344CB8AC3E}">
        <p14:creationId xmlns:p14="http://schemas.microsoft.com/office/powerpoint/2010/main" val="3439516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FF363-B1C0-C600-554A-F7000766D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DA2F623-3BF7-4394-F9AF-3CA2C77877A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8A54ECA4-10AC-F5B4-98BC-B00C6DEE9D9B}"/>
              </a:ext>
            </a:extLst>
          </p:cNvPr>
          <p:cNvSpPr/>
          <p:nvPr/>
        </p:nvSpPr>
        <p:spPr>
          <a:xfrm>
            <a:off x="526473" y="2660294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</a:t>
            </a:r>
            <a:r>
              <a:rPr lang="en-GB" b="1" dirty="0">
                <a:solidFill>
                  <a:schemeClr val="tx1"/>
                </a:solidFill>
                <a:effectLst/>
                <a:latin typeface="Helvetica" pitchFamily="2" charset="0"/>
              </a:rPr>
              <a:t> – Systematic review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A45109-BF28-0F56-1E69-0F6990F623D6}"/>
              </a:ext>
            </a:extLst>
          </p:cNvPr>
          <p:cNvSpPr txBox="1"/>
          <p:nvPr/>
        </p:nvSpPr>
        <p:spPr>
          <a:xfrm>
            <a:off x="3943351" y="1170201"/>
            <a:ext cx="7158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Helvetica" pitchFamily="2" charset="0"/>
              </a:rPr>
              <a:t>COMET Framework </a:t>
            </a:r>
          </a:p>
          <a:p>
            <a:pPr algn="ctr"/>
            <a:r>
              <a:rPr lang="en-GB" sz="20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Core Outcome Measures in Effectiveness Trials Initiative  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23E8A216-A8A0-0E2E-118E-DE00D2B051CA}"/>
              </a:ext>
            </a:extLst>
          </p:cNvPr>
          <p:cNvSpPr/>
          <p:nvPr/>
        </p:nvSpPr>
        <p:spPr>
          <a:xfrm>
            <a:off x="526473" y="4371218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III – Delphi process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2E9B4884-293E-F2B7-821C-81212F34471D}"/>
              </a:ext>
            </a:extLst>
          </p:cNvPr>
          <p:cNvSpPr/>
          <p:nvPr/>
        </p:nvSpPr>
        <p:spPr>
          <a:xfrm>
            <a:off x="526473" y="6082142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V – Consensus meeting 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031306F7-A951-5298-D79D-447887211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520" b="32095"/>
          <a:stretch/>
        </p:blipFill>
        <p:spPr>
          <a:xfrm>
            <a:off x="526473" y="1047369"/>
            <a:ext cx="2943662" cy="1283282"/>
          </a:xfrm>
          <a:prstGeom prst="rect">
            <a:avLst/>
          </a:prstGeom>
        </p:spPr>
      </p:pic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6D1D11B0-4CAE-3330-2546-9BCC27EC3740}"/>
              </a:ext>
            </a:extLst>
          </p:cNvPr>
          <p:cNvSpPr/>
          <p:nvPr/>
        </p:nvSpPr>
        <p:spPr>
          <a:xfrm>
            <a:off x="526473" y="3515756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II</a:t>
            </a:r>
            <a:r>
              <a:rPr lang="en-GB" b="1" dirty="0">
                <a:solidFill>
                  <a:schemeClr val="tx1"/>
                </a:solidFill>
                <a:effectLst/>
                <a:latin typeface="Helvetica" pitchFamily="2" charset="0"/>
              </a:rPr>
              <a:t> – Patient interviews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0BAB3680-C61B-35E4-F957-41A3ADBBF489}"/>
              </a:ext>
            </a:extLst>
          </p:cNvPr>
          <p:cNvSpPr/>
          <p:nvPr/>
        </p:nvSpPr>
        <p:spPr>
          <a:xfrm>
            <a:off x="526473" y="5226680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IV – Steering group outcome rationalisation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305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B7D68-CAFB-B01F-DA8D-F010C6296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969A5FE-F1B9-CE94-EF15-97CA50A61CB2}"/>
              </a:ext>
            </a:extLst>
          </p:cNvPr>
          <p:cNvSpPr/>
          <p:nvPr/>
        </p:nvSpPr>
        <p:spPr>
          <a:xfrm>
            <a:off x="420029" y="1474943"/>
            <a:ext cx="11351942" cy="608227"/>
          </a:xfrm>
          <a:prstGeom prst="rect">
            <a:avLst/>
          </a:prstGeom>
          <a:solidFill>
            <a:srgbClr val="D3F0F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Gill Sans MT" panose="020B0502020104020203" pitchFamily="34" charset="0"/>
              <a:buChar char="–"/>
            </a:pPr>
            <a:endParaRPr lang="en-GB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C48F9E-F19F-EEA5-2F69-37B8602B0A2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2D1A6162-B227-D72A-7219-C7B682F2F497}"/>
              </a:ext>
            </a:extLst>
          </p:cNvPr>
          <p:cNvSpPr/>
          <p:nvPr/>
        </p:nvSpPr>
        <p:spPr>
          <a:xfrm>
            <a:off x="420029" y="844302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 – Systematic review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BE58A0-C7A6-4FA1-C597-0B2420949560}"/>
              </a:ext>
            </a:extLst>
          </p:cNvPr>
          <p:cNvSpPr txBox="1"/>
          <p:nvPr/>
        </p:nvSpPr>
        <p:spPr>
          <a:xfrm>
            <a:off x="491002" y="2215245"/>
            <a:ext cx="11209996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en-GB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rospective studies assessing  treatments for diabetes-related foot ulceration involving adult populations: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English language 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ublished between January 2016 and March 2019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Studies purely evaluating cost-effectiveness, preventive interventions, having less than half of participants with a diagnosis of diabetes, or only involving patients with Charcot neuroarthropathy of the foot were excluded</a:t>
            </a:r>
            <a:endParaRPr lang="en-GB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15" name="Graphic 14" descr="Books with solid fill">
            <a:extLst>
              <a:ext uri="{FF2B5EF4-FFF2-40B4-BE49-F238E27FC236}">
                <a16:creationId xmlns:a16="http://schemas.microsoft.com/office/drawing/2014/main" id="{0B4BC0EF-A426-634E-0669-C113CE9CA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027" y="5233107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2247D90-2C75-06BE-2C25-148633E4258C}"/>
              </a:ext>
            </a:extLst>
          </p:cNvPr>
          <p:cNvSpPr txBox="1"/>
          <p:nvPr/>
        </p:nvSpPr>
        <p:spPr>
          <a:xfrm>
            <a:off x="1215954" y="5469896"/>
            <a:ext cx="126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114 studies</a:t>
            </a:r>
          </a:p>
        </p:txBody>
      </p:sp>
      <p:sp>
        <p:nvSpPr>
          <p:cNvPr id="17" name="Right Arrow 17">
            <a:extLst>
              <a:ext uri="{FF2B5EF4-FFF2-40B4-BE49-F238E27FC236}">
                <a16:creationId xmlns:a16="http://schemas.microsoft.com/office/drawing/2014/main" id="{D353A4C0-9C77-DD82-6FF0-35922D25812A}"/>
              </a:ext>
            </a:extLst>
          </p:cNvPr>
          <p:cNvSpPr/>
          <p:nvPr/>
        </p:nvSpPr>
        <p:spPr>
          <a:xfrm>
            <a:off x="2542237" y="5547529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3ED8A6-6763-9A48-A332-DAB08159E4E6}"/>
              </a:ext>
            </a:extLst>
          </p:cNvPr>
          <p:cNvSpPr txBox="1"/>
          <p:nvPr/>
        </p:nvSpPr>
        <p:spPr>
          <a:xfrm>
            <a:off x="3806953" y="5469896"/>
            <a:ext cx="3591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714 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distinct</a:t>
            </a:r>
            <a:r>
              <a:rPr lang="en-US" b="1" dirty="0">
                <a:solidFill>
                  <a:srgbClr val="002060"/>
                </a:solidFill>
              </a:rPr>
              <a:t> verbatim outcomes</a:t>
            </a:r>
          </a:p>
        </p:txBody>
      </p:sp>
      <p:sp>
        <p:nvSpPr>
          <p:cNvPr id="21" name="Right Arrow 17">
            <a:extLst>
              <a:ext uri="{FF2B5EF4-FFF2-40B4-BE49-F238E27FC236}">
                <a16:creationId xmlns:a16="http://schemas.microsoft.com/office/drawing/2014/main" id="{41D2EAEA-B0C3-FB77-CE42-B1538E0422DB}"/>
              </a:ext>
            </a:extLst>
          </p:cNvPr>
          <p:cNvSpPr/>
          <p:nvPr/>
        </p:nvSpPr>
        <p:spPr>
          <a:xfrm>
            <a:off x="7440897" y="5537861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E4FF073-7790-8A7B-D107-958D3E147CE4}"/>
              </a:ext>
            </a:extLst>
          </p:cNvPr>
          <p:cNvGrpSpPr/>
          <p:nvPr/>
        </p:nvGrpSpPr>
        <p:grpSpPr>
          <a:xfrm>
            <a:off x="3061205" y="4522514"/>
            <a:ext cx="915772" cy="2302504"/>
            <a:chOff x="3259909" y="4555496"/>
            <a:chExt cx="915772" cy="2302504"/>
          </a:xfrm>
        </p:grpSpPr>
        <p:pic>
          <p:nvPicPr>
            <p:cNvPr id="19" name="Graphic 18" descr="List with solid fill">
              <a:extLst>
                <a:ext uri="{FF2B5EF4-FFF2-40B4-BE49-F238E27FC236}">
                  <a16:creationId xmlns:a16="http://schemas.microsoft.com/office/drawing/2014/main" id="{70D919DC-9912-6B70-A77E-B52BE1C85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59909" y="5252592"/>
              <a:ext cx="914400" cy="914400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D0F5B05-52D1-D72C-0D83-99471215D44E}"/>
                </a:ext>
              </a:extLst>
            </p:cNvPr>
            <p:cNvGrpSpPr/>
            <p:nvPr/>
          </p:nvGrpSpPr>
          <p:grpSpPr>
            <a:xfrm>
              <a:off x="3261281" y="4555496"/>
              <a:ext cx="914400" cy="2302504"/>
              <a:chOff x="4719362" y="3730425"/>
              <a:chExt cx="914400" cy="2302504"/>
            </a:xfrm>
          </p:grpSpPr>
          <p:pic>
            <p:nvPicPr>
              <p:cNvPr id="22" name="Graphic 21" descr="List with solid fill">
                <a:extLst>
                  <a:ext uri="{FF2B5EF4-FFF2-40B4-BE49-F238E27FC236}">
                    <a16:creationId xmlns:a16="http://schemas.microsoft.com/office/drawing/2014/main" id="{F8B33A85-5E24-7FA1-D8FE-68A4F9CE88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719362" y="373042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3" name="Graphic 22" descr="List with solid fill">
                <a:extLst>
                  <a:ext uri="{FF2B5EF4-FFF2-40B4-BE49-F238E27FC236}">
                    <a16:creationId xmlns:a16="http://schemas.microsoft.com/office/drawing/2014/main" id="{A01A43AD-41D2-0C38-433F-8D9029F73C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719362" y="5118529"/>
                <a:ext cx="914400" cy="914400"/>
              </a:xfrm>
              <a:prstGeom prst="rect">
                <a:avLst/>
              </a:prstGeom>
            </p:spPr>
          </p:pic>
        </p:grpSp>
      </p:grpSp>
      <p:pic>
        <p:nvPicPr>
          <p:cNvPr id="25" name="Graphic 24" descr="List with solid fill">
            <a:extLst>
              <a:ext uri="{FF2B5EF4-FFF2-40B4-BE49-F238E27FC236}">
                <a16:creationId xmlns:a16="http://schemas.microsoft.com/office/drawing/2014/main" id="{0F995565-E4BC-413E-9E31-B9A382D80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59844" y="5197362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9E7A25E-321E-322A-026C-3F1032CC8B49}"/>
              </a:ext>
            </a:extLst>
          </p:cNvPr>
          <p:cNvSpPr txBox="1"/>
          <p:nvPr/>
        </p:nvSpPr>
        <p:spPr>
          <a:xfrm>
            <a:off x="8794177" y="5479564"/>
            <a:ext cx="2906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95 unique merged outcomes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6C2ED2-C59F-3F04-4BA8-2A65736F36B9}"/>
              </a:ext>
            </a:extLst>
          </p:cNvPr>
          <p:cNvSpPr txBox="1"/>
          <p:nvPr/>
        </p:nvSpPr>
        <p:spPr>
          <a:xfrm>
            <a:off x="-4762" y="1517732"/>
            <a:ext cx="11937507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Aim: To generate a longlist of candidate outcomes for potential inclusion in DFU COS </a:t>
            </a:r>
          </a:p>
        </p:txBody>
      </p:sp>
    </p:spTree>
    <p:extLst>
      <p:ext uri="{BB962C8B-B14F-4D97-AF65-F5344CB8AC3E}">
        <p14:creationId xmlns:p14="http://schemas.microsoft.com/office/powerpoint/2010/main" val="3370663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7C40F-4456-D1D2-18E5-239854652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9F2FA9B-ACB0-7450-8B1E-A3652F3F3F2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B6F1AD32-468D-5487-66E1-C2CDFB6228EE}"/>
              </a:ext>
            </a:extLst>
          </p:cNvPr>
          <p:cNvSpPr/>
          <p:nvPr/>
        </p:nvSpPr>
        <p:spPr>
          <a:xfrm>
            <a:off x="526473" y="851441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II – Patient interviews (</a:t>
            </a:r>
            <a:r>
              <a:rPr lang="en-GB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September 2022 to March 2023</a:t>
            </a:r>
            <a:r>
              <a:rPr lang="en-GB" b="1" i="0" dirty="0">
                <a:solidFill>
                  <a:srgbClr val="383636"/>
                </a:solidFill>
                <a:effectLst/>
                <a:latin typeface="Helvetica Neue" panose="02000503000000020004" pitchFamily="2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FD024E-BF92-DB35-5EE8-6068F7837079}"/>
              </a:ext>
            </a:extLst>
          </p:cNvPr>
          <p:cNvSpPr/>
          <p:nvPr/>
        </p:nvSpPr>
        <p:spPr>
          <a:xfrm>
            <a:off x="526473" y="1439199"/>
            <a:ext cx="11351942" cy="782281"/>
          </a:xfrm>
          <a:prstGeom prst="rect">
            <a:avLst/>
          </a:prstGeom>
          <a:solidFill>
            <a:srgbClr val="D3F0F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Gill Sans MT" panose="020B0502020104020203" pitchFamily="34" charset="0"/>
              <a:buChar char="–"/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37B7D0-F472-22B8-88E7-807054318066}"/>
              </a:ext>
            </a:extLst>
          </p:cNvPr>
          <p:cNvSpPr txBox="1"/>
          <p:nvPr/>
        </p:nvSpPr>
        <p:spPr>
          <a:xfrm>
            <a:off x="233690" y="1575149"/>
            <a:ext cx="119375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Aim: To 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capture any additional outcomes considered to be important by patients which had not been identified in the systematic review</a:t>
            </a:r>
            <a:endParaRPr lang="en-GB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136AAA-3725-51A5-BCD0-81558F69D711}"/>
              </a:ext>
            </a:extLst>
          </p:cNvPr>
          <p:cNvSpPr txBox="1"/>
          <p:nvPr/>
        </p:nvSpPr>
        <p:spPr>
          <a:xfrm>
            <a:off x="526473" y="2394996"/>
            <a:ext cx="9805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Semi-structured interviews using a topic guide developed in collaboration with a qualitative researcher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2D4D83-A218-CECC-F3ED-0D291A9800F6}"/>
              </a:ext>
            </a:extLst>
          </p:cNvPr>
          <p:cNvSpPr txBox="1"/>
          <p:nvPr/>
        </p:nvSpPr>
        <p:spPr>
          <a:xfrm>
            <a:off x="526473" y="3049498"/>
            <a:ext cx="11208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18 patients (17 men, median age 69) identified through diabetic foot clinics in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multidisciplinary diabetic foot clinics within Bristol, Bath and Weston Vascular Network</a:t>
            </a:r>
            <a:r>
              <a:rPr lang="en-GB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7C68AA8-A291-EE08-05A7-726A463412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794155"/>
              </p:ext>
            </p:extLst>
          </p:nvPr>
        </p:nvGraphicFramePr>
        <p:xfrm>
          <a:off x="555047" y="3984911"/>
          <a:ext cx="374303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3036">
                  <a:extLst>
                    <a:ext uri="{9D8B030D-6E8A-4147-A177-3AD203B41FA5}">
                      <a16:colId xmlns:a16="http://schemas.microsoft.com/office/drawing/2014/main" val="3793579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Type of treatment received (N patients)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3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5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Surgical debridement (N=4)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88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Revascularisation (N=9)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Minor amputation (N=8)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4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Major amputation (N=2)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61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Orthopaedic reconstructive surgery (N=3)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35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Wound care and offloading only (N=4)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721537"/>
                  </a:ext>
                </a:extLst>
              </a:tr>
            </a:tbl>
          </a:graphicData>
        </a:graphic>
      </p:graphicFrame>
      <p:sp>
        <p:nvSpPr>
          <p:cNvPr id="16" name="Right Arrow 17">
            <a:extLst>
              <a:ext uri="{FF2B5EF4-FFF2-40B4-BE49-F238E27FC236}">
                <a16:creationId xmlns:a16="http://schemas.microsoft.com/office/drawing/2014/main" id="{CDCFDB86-D2B9-55A8-FF32-BC2F93DB183A}"/>
              </a:ext>
            </a:extLst>
          </p:cNvPr>
          <p:cNvSpPr/>
          <p:nvPr/>
        </p:nvSpPr>
        <p:spPr>
          <a:xfrm>
            <a:off x="4552573" y="5166150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0C84F5-28F5-DF19-B707-DBD20E0129B4}"/>
              </a:ext>
            </a:extLst>
          </p:cNvPr>
          <p:cNvSpPr/>
          <p:nvPr/>
        </p:nvSpPr>
        <p:spPr>
          <a:xfrm>
            <a:off x="5246080" y="4029394"/>
            <a:ext cx="6805502" cy="494453"/>
          </a:xfrm>
          <a:prstGeom prst="rect">
            <a:avLst/>
          </a:prstGeom>
          <a:solidFill>
            <a:srgbClr val="D3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additional outcomes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49A489-EE6F-8B7D-D51E-EC514364E686}"/>
              </a:ext>
            </a:extLst>
          </p:cNvPr>
          <p:cNvSpPr/>
          <p:nvPr/>
        </p:nvSpPr>
        <p:spPr>
          <a:xfrm>
            <a:off x="5246079" y="4520940"/>
            <a:ext cx="3350835" cy="1879878"/>
          </a:xfrm>
          <a:prstGeom prst="rect">
            <a:avLst/>
          </a:prstGeom>
          <a:solidFill>
            <a:srgbClr val="D3F0F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Wound bleeding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Foot swelling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Weight loss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Requirement for foot elevation</a:t>
            </a:r>
          </a:p>
          <a:p>
            <a:pPr algn="ctr">
              <a:lnSpc>
                <a:spcPct val="150000"/>
              </a:lnSpc>
            </a:pPr>
            <a:endParaRPr lang="en-GB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728536-FA3A-C0EE-D860-79E32FFF0427}"/>
              </a:ext>
            </a:extLst>
          </p:cNvPr>
          <p:cNvSpPr/>
          <p:nvPr/>
        </p:nvSpPr>
        <p:spPr>
          <a:xfrm>
            <a:off x="8596914" y="4523845"/>
            <a:ext cx="3454667" cy="1891238"/>
          </a:xfrm>
          <a:prstGeom prst="rect">
            <a:avLst/>
          </a:prstGeom>
          <a:solidFill>
            <a:srgbClr val="D3F0F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Reduction in cigarette smoking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Psychological impact on partner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Complications of debridement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Complications of plaster casting </a:t>
            </a:r>
          </a:p>
        </p:txBody>
      </p:sp>
    </p:spTree>
    <p:extLst>
      <p:ext uri="{BB962C8B-B14F-4D97-AF65-F5344CB8AC3E}">
        <p14:creationId xmlns:p14="http://schemas.microsoft.com/office/powerpoint/2010/main" val="3840244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8F0A8-0961-8BA4-EFBE-9DE53FDF6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625F4C2-9CB7-99B4-35BA-DD5B9A833E77}"/>
              </a:ext>
            </a:extLst>
          </p:cNvPr>
          <p:cNvSpPr/>
          <p:nvPr/>
        </p:nvSpPr>
        <p:spPr>
          <a:xfrm>
            <a:off x="526473" y="1439199"/>
            <a:ext cx="11351942" cy="464449"/>
          </a:xfrm>
          <a:prstGeom prst="rect">
            <a:avLst/>
          </a:prstGeom>
          <a:solidFill>
            <a:srgbClr val="D3F0F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Gill Sans MT" panose="020B0502020104020203" pitchFamily="34" charset="0"/>
              <a:buChar char="–"/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119BD50-3C15-50B2-54C5-4CC90BB06D5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479A8528-2FCD-E0FA-2505-501C7B8BA991}"/>
              </a:ext>
            </a:extLst>
          </p:cNvPr>
          <p:cNvSpPr/>
          <p:nvPr/>
        </p:nvSpPr>
        <p:spPr>
          <a:xfrm>
            <a:off x="526473" y="830918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III – Delphi Process (</a:t>
            </a:r>
            <a:r>
              <a:rPr lang="en-GB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May–December 2023)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997147-624E-9F4A-DFA1-E7E09DAD3FC4}"/>
              </a:ext>
            </a:extLst>
          </p:cNvPr>
          <p:cNvSpPr txBox="1"/>
          <p:nvPr/>
        </p:nvSpPr>
        <p:spPr>
          <a:xfrm>
            <a:off x="466428" y="2015036"/>
            <a:ext cx="10213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The 103 unique outcomes = systematic review (N=95) and patient interviews (N=8)                  Delphi survey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83E42944-1289-B6D7-1E20-C1F0AF338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8" b="12716"/>
          <a:stretch/>
        </p:blipFill>
        <p:spPr>
          <a:xfrm>
            <a:off x="3071852" y="2644291"/>
            <a:ext cx="1460500" cy="4005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C994D0-80DC-C114-AF1B-C6D4465674E6}"/>
              </a:ext>
            </a:extLst>
          </p:cNvPr>
          <p:cNvSpPr txBox="1"/>
          <p:nvPr/>
        </p:nvSpPr>
        <p:spPr>
          <a:xfrm>
            <a:off x="466428" y="3429000"/>
            <a:ext cx="152817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Anonymous link to Round 1 was distributed through: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1) Professional societies with an interest in diabetes-related foot disease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3) Patients attending MDFC in 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Bristol, Bath and Weston Vascular Network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290" name="Picture 2" descr="Recommandations 2019 du Groupe ...">
            <a:extLst>
              <a:ext uri="{FF2B5EF4-FFF2-40B4-BE49-F238E27FC236}">
                <a16:creationId xmlns:a16="http://schemas.microsoft.com/office/drawing/2014/main" id="{77BF88DA-E6DC-D7A2-5AE1-7806C53BF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92" y="4577200"/>
            <a:ext cx="1979861" cy="119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Updates from the Vascular Societies ...">
            <a:extLst>
              <a:ext uri="{FF2B5EF4-FFF2-40B4-BE49-F238E27FC236}">
                <a16:creationId xmlns:a16="http://schemas.microsoft.com/office/drawing/2014/main" id="{46466477-7FBB-9DA8-7E75-63B5DC398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006" y="4692068"/>
            <a:ext cx="2048994" cy="82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The Transition from Twitter to X: Success or Misstep?">
            <a:extLst>
              <a:ext uri="{FF2B5EF4-FFF2-40B4-BE49-F238E27FC236}">
                <a16:creationId xmlns:a16="http://schemas.microsoft.com/office/drawing/2014/main" id="{A58A93E0-E93F-EE2B-9C2B-5B16BF143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115" y="4692068"/>
            <a:ext cx="1302052" cy="86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D96160-63BE-14BA-15CF-D197CA3FB510}"/>
              </a:ext>
            </a:extLst>
          </p:cNvPr>
          <p:cNvSpPr txBox="1"/>
          <p:nvPr/>
        </p:nvSpPr>
        <p:spPr>
          <a:xfrm>
            <a:off x="254493" y="1487774"/>
            <a:ext cx="11937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Aim: To 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select critical outcomes to be considered for inclusion in the DFU COS</a:t>
            </a:r>
            <a:endParaRPr lang="en-GB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A69FF0-8E01-9CA0-C3FA-5C04A3820F05}"/>
              </a:ext>
            </a:extLst>
          </p:cNvPr>
          <p:cNvSpPr txBox="1"/>
          <p:nvPr/>
        </p:nvSpPr>
        <p:spPr>
          <a:xfrm>
            <a:off x="466428" y="2644291"/>
            <a:ext cx="6106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Delphi Survey delivered on                              platform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2E05D9-4CAD-2F25-50FE-F2DCB9142FF0}"/>
              </a:ext>
            </a:extLst>
          </p:cNvPr>
          <p:cNvSpPr txBox="1"/>
          <p:nvPr/>
        </p:nvSpPr>
        <p:spPr>
          <a:xfrm>
            <a:off x="8475945" y="3927965"/>
            <a:ext cx="165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2) Social media </a:t>
            </a:r>
          </a:p>
        </p:txBody>
      </p:sp>
      <p:sp>
        <p:nvSpPr>
          <p:cNvPr id="9" name="Right Arrow 17">
            <a:extLst>
              <a:ext uri="{FF2B5EF4-FFF2-40B4-BE49-F238E27FC236}">
                <a16:creationId xmlns:a16="http://schemas.microsoft.com/office/drawing/2014/main" id="{D3D9B68B-32C7-658A-CE89-C6AEBF7B27CB}"/>
              </a:ext>
            </a:extLst>
          </p:cNvPr>
          <p:cNvSpPr/>
          <p:nvPr/>
        </p:nvSpPr>
        <p:spPr>
          <a:xfrm>
            <a:off x="8475945" y="2080637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998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DE32A-6BCF-BF72-AF75-14F0B70B1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333CF6-40EF-1428-3BFB-2B11990E6A9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12D1A315-5A36-DB86-DF98-8507BA2AD2D7}"/>
              </a:ext>
            </a:extLst>
          </p:cNvPr>
          <p:cNvSpPr/>
          <p:nvPr/>
        </p:nvSpPr>
        <p:spPr>
          <a:xfrm>
            <a:off x="526473" y="830918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III – Delphi Process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pic>
        <p:nvPicPr>
          <p:cNvPr id="15" name="Picture 14" descr="A screenshot of a survey&#10;&#10;Description automatically generated">
            <a:extLst>
              <a:ext uri="{FF2B5EF4-FFF2-40B4-BE49-F238E27FC236}">
                <a16:creationId xmlns:a16="http://schemas.microsoft.com/office/drawing/2014/main" id="{C42E09F3-8152-77DA-65F2-74A9280E1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" r="6481" b="5989"/>
          <a:stretch/>
        </p:blipFill>
        <p:spPr>
          <a:xfrm>
            <a:off x="486529" y="3258128"/>
            <a:ext cx="5413840" cy="31728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69FD853-0AD9-F898-DBF6-140754B7BABE}"/>
              </a:ext>
            </a:extLst>
          </p:cNvPr>
          <p:cNvSpPr txBox="1"/>
          <p:nvPr/>
        </p:nvSpPr>
        <p:spPr>
          <a:xfrm>
            <a:off x="6291633" y="3297262"/>
            <a:ext cx="5362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ea typeface="Aptos" panose="020B0004020202020204" pitchFamily="34" charset="0"/>
              </a:rPr>
              <a:t>L</a:t>
            </a:r>
            <a:r>
              <a:rPr lang="en-GB" sz="18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ong-list of outcomes rated by patients and experts using a 9-point Likert scale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5AD532-5F36-D446-96C0-8472A8C5672D}"/>
              </a:ext>
            </a:extLst>
          </p:cNvPr>
          <p:cNvSpPr txBox="1"/>
          <p:nvPr/>
        </p:nvSpPr>
        <p:spPr>
          <a:xfrm>
            <a:off x="6024991" y="4122667"/>
            <a:ext cx="2705356" cy="230832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GB" altLang="ko-KR" b="1" dirty="0">
                <a:latin typeface="Calibri" panose="020F0502020204030204" pitchFamily="34" charset="0"/>
                <a:cs typeface="Calibri" panose="020F0502020204030204" pitchFamily="34" charset="0"/>
              </a:rPr>
              <a:t>Consensus criteria:</a:t>
            </a:r>
          </a:p>
          <a:p>
            <a:pPr algn="ctr"/>
            <a:endParaRPr lang="en-GB" altLang="ko-KR" sz="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ko-KR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Statements for inclusion: </a:t>
            </a:r>
          </a:p>
          <a:p>
            <a:pPr algn="ctr"/>
            <a:r>
              <a:rPr lang="en-GB" altLang="ko-KR" dirty="0">
                <a:latin typeface="Calibri"/>
                <a:ea typeface="휴먼매직체"/>
                <a:cs typeface="Calibri"/>
              </a:rPr>
              <a:t>Rated 7,8 and 9 &gt;70%</a:t>
            </a:r>
          </a:p>
          <a:p>
            <a:pPr algn="ctr"/>
            <a:endParaRPr lang="en-GB" altLang="ko-KR" sz="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ko-K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ko-K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Statements for exclusion: </a:t>
            </a:r>
          </a:p>
          <a:p>
            <a:pPr algn="ctr"/>
            <a:r>
              <a:rPr lang="en-GB" altLang="ko-KR" dirty="0">
                <a:latin typeface="Calibri"/>
                <a:ea typeface="휴먼매직체"/>
                <a:cs typeface="Calibri"/>
              </a:rPr>
              <a:t>Rated 1,2 and 3&gt;70%</a:t>
            </a:r>
          </a:p>
          <a:p>
            <a:pPr algn="ctr"/>
            <a:endParaRPr lang="en-GB" altLang="ko-KR" sz="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ko-KR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consensus: </a:t>
            </a:r>
          </a:p>
          <a:p>
            <a:pPr algn="ctr"/>
            <a:r>
              <a:rPr lang="en-GB" altLang="ko-KR" dirty="0">
                <a:latin typeface="Calibri" panose="020F0502020204030204" pitchFamily="34" charset="0"/>
                <a:cs typeface="Calibri" panose="020F0502020204030204" pitchFamily="34" charset="0"/>
              </a:rPr>
              <a:t>Everything else 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DFC5FA-AAD1-45FF-7F56-30210D5B77CA}"/>
              </a:ext>
            </a:extLst>
          </p:cNvPr>
          <p:cNvSpPr txBox="1"/>
          <p:nvPr/>
        </p:nvSpPr>
        <p:spPr>
          <a:xfrm>
            <a:off x="9425365" y="4641377"/>
            <a:ext cx="249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consideration in COS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40F855-6542-2CAF-777D-81369FF26923}"/>
              </a:ext>
            </a:extLst>
          </p:cNvPr>
          <p:cNvSpPr txBox="1"/>
          <p:nvPr/>
        </p:nvSpPr>
        <p:spPr>
          <a:xfrm>
            <a:off x="9465456" y="5982560"/>
            <a:ext cx="249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Reprioritised in Round 2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00F610-CA25-D7F5-BBC0-D3E9EFA1E5AB}"/>
              </a:ext>
            </a:extLst>
          </p:cNvPr>
          <p:cNvSpPr txBox="1"/>
          <p:nvPr/>
        </p:nvSpPr>
        <p:spPr>
          <a:xfrm>
            <a:off x="555440" y="1551258"/>
            <a:ext cx="2514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Delphi Survey – Round 1</a:t>
            </a:r>
          </a:p>
        </p:txBody>
      </p:sp>
      <p:sp>
        <p:nvSpPr>
          <p:cNvPr id="24" name="Right Arrow 17">
            <a:extLst>
              <a:ext uri="{FF2B5EF4-FFF2-40B4-BE49-F238E27FC236}">
                <a16:creationId xmlns:a16="http://schemas.microsoft.com/office/drawing/2014/main" id="{A1FFA553-BCB9-AEE5-00D7-628E54A76266}"/>
              </a:ext>
            </a:extLst>
          </p:cNvPr>
          <p:cNvSpPr/>
          <p:nvPr/>
        </p:nvSpPr>
        <p:spPr>
          <a:xfrm>
            <a:off x="8760099" y="4686356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ight Arrow 17">
            <a:extLst>
              <a:ext uri="{FF2B5EF4-FFF2-40B4-BE49-F238E27FC236}">
                <a16:creationId xmlns:a16="http://schemas.microsoft.com/office/drawing/2014/main" id="{5B3C8189-5C94-7B5D-5683-73D31AA5791C}"/>
              </a:ext>
            </a:extLst>
          </p:cNvPr>
          <p:cNvSpPr/>
          <p:nvPr/>
        </p:nvSpPr>
        <p:spPr>
          <a:xfrm>
            <a:off x="8785127" y="6027082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574A19-0D36-BFF8-F296-E5DB8FEC1EB7}"/>
              </a:ext>
            </a:extLst>
          </p:cNvPr>
          <p:cNvSpPr txBox="1"/>
          <p:nvPr/>
        </p:nvSpPr>
        <p:spPr>
          <a:xfrm>
            <a:off x="555440" y="2035361"/>
            <a:ext cx="11098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Outcomes divided into 5 core areas using COMET taxonomy:</a:t>
            </a:r>
          </a:p>
          <a:p>
            <a:r>
              <a:rPr lang="en-GB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(death, physiological/clinical, life impact, resource use, and adverse events)</a:t>
            </a:r>
          </a:p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ight Arrow 17">
            <a:extLst>
              <a:ext uri="{FF2B5EF4-FFF2-40B4-BE49-F238E27FC236}">
                <a16:creationId xmlns:a16="http://schemas.microsoft.com/office/drawing/2014/main" id="{4847F348-3C85-C5B2-512F-9AA435A1C057}"/>
              </a:ext>
            </a:extLst>
          </p:cNvPr>
          <p:cNvSpPr/>
          <p:nvPr/>
        </p:nvSpPr>
        <p:spPr>
          <a:xfrm>
            <a:off x="8760099" y="5328393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C09A03-5FE9-F12A-CED6-064CA24A47CB}"/>
              </a:ext>
            </a:extLst>
          </p:cNvPr>
          <p:cNvSpPr txBox="1"/>
          <p:nvPr/>
        </p:nvSpPr>
        <p:spPr>
          <a:xfrm>
            <a:off x="9425365" y="5256947"/>
            <a:ext cx="249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Outcome discarded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866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8B961-9ADD-6EBB-988D-E6D0ED603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41E8FCB-A27F-9579-2F30-E756A4348F8B}"/>
              </a:ext>
            </a:extLst>
          </p:cNvPr>
          <p:cNvSpPr/>
          <p:nvPr/>
        </p:nvSpPr>
        <p:spPr>
          <a:xfrm>
            <a:off x="526473" y="1439199"/>
            <a:ext cx="11351942" cy="464449"/>
          </a:xfrm>
          <a:prstGeom prst="rect">
            <a:avLst/>
          </a:prstGeom>
          <a:solidFill>
            <a:srgbClr val="D3F0F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Gill Sans MT" panose="020B0502020104020203" pitchFamily="34" charset="0"/>
              <a:buChar char="–"/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F86F84A-8C26-2E80-2317-503906767DE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05FA6B5-7B55-D348-214E-B7A13E94FFCD}"/>
              </a:ext>
            </a:extLst>
          </p:cNvPr>
          <p:cNvSpPr/>
          <p:nvPr/>
        </p:nvSpPr>
        <p:spPr>
          <a:xfrm>
            <a:off x="526473" y="830918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III – Delphi Process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92B4EC-5495-922F-1CB2-F6DB0AA94DE6}"/>
              </a:ext>
            </a:extLst>
          </p:cNvPr>
          <p:cNvSpPr txBox="1"/>
          <p:nvPr/>
        </p:nvSpPr>
        <p:spPr>
          <a:xfrm>
            <a:off x="254493" y="1487774"/>
            <a:ext cx="11937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Aim: To </a:t>
            </a:r>
            <a:r>
              <a:rPr lang="en-GB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select critical outcomes to be considered for inclusion in the DFU COS</a:t>
            </a:r>
            <a:endParaRPr lang="en-GB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CC6B70-8292-0917-3371-7A4FFD8DFF91}"/>
              </a:ext>
            </a:extLst>
          </p:cNvPr>
          <p:cNvSpPr txBox="1"/>
          <p:nvPr/>
        </p:nvSpPr>
        <p:spPr>
          <a:xfrm>
            <a:off x="6274146" y="2842080"/>
            <a:ext cx="5362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ea typeface="Aptos" panose="020B0004020202020204" pitchFamily="34" charset="0"/>
              </a:rPr>
              <a:t>O</a:t>
            </a:r>
            <a:r>
              <a:rPr lang="en-GB" sz="18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utcomes without consensus reprioritised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74996F-AAF3-CE2D-255E-D84D0BDBA37D}"/>
              </a:ext>
            </a:extLst>
          </p:cNvPr>
          <p:cNvSpPr txBox="1"/>
          <p:nvPr/>
        </p:nvSpPr>
        <p:spPr>
          <a:xfrm>
            <a:off x="6096000" y="3725683"/>
            <a:ext cx="2705356" cy="230832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GB" altLang="ko-KR" b="1" dirty="0">
                <a:latin typeface="Calibri" panose="020F0502020204030204" pitchFamily="34" charset="0"/>
                <a:cs typeface="Calibri" panose="020F0502020204030204" pitchFamily="34" charset="0"/>
              </a:rPr>
              <a:t>Consensus criteria:</a:t>
            </a:r>
          </a:p>
          <a:p>
            <a:pPr algn="ctr"/>
            <a:endParaRPr lang="en-GB" altLang="ko-KR" sz="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ko-KR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Statements for inclusion: </a:t>
            </a:r>
          </a:p>
          <a:p>
            <a:pPr algn="ctr"/>
            <a:r>
              <a:rPr lang="en-GB" altLang="ko-KR" dirty="0">
                <a:latin typeface="Calibri"/>
                <a:ea typeface="휴먼매직체"/>
                <a:cs typeface="Calibri"/>
              </a:rPr>
              <a:t>Rated 7,8 and 9 &gt;70%</a:t>
            </a:r>
          </a:p>
          <a:p>
            <a:pPr algn="ctr"/>
            <a:endParaRPr lang="en-GB" altLang="ko-KR" sz="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ko-K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ko-K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Statements for exclusion: </a:t>
            </a:r>
          </a:p>
          <a:p>
            <a:pPr algn="ctr"/>
            <a:r>
              <a:rPr lang="en-GB" altLang="ko-KR" dirty="0">
                <a:latin typeface="Calibri"/>
                <a:ea typeface="휴먼매직체"/>
                <a:cs typeface="Calibri"/>
              </a:rPr>
              <a:t>Rated 1,2 and 3&gt;70%</a:t>
            </a:r>
          </a:p>
          <a:p>
            <a:pPr algn="ctr"/>
            <a:endParaRPr lang="en-GB" altLang="ko-KR" sz="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ko-KR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consensus: </a:t>
            </a:r>
          </a:p>
          <a:p>
            <a:pPr algn="ctr"/>
            <a:r>
              <a:rPr lang="en-GB" altLang="ko-KR" dirty="0">
                <a:latin typeface="Calibri" panose="020F0502020204030204" pitchFamily="34" charset="0"/>
                <a:cs typeface="Calibri" panose="020F0502020204030204" pitchFamily="34" charset="0"/>
              </a:rPr>
              <a:t>Everything else 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487A06-771C-C3B8-FBF7-F98FF6B4AE90}"/>
              </a:ext>
            </a:extLst>
          </p:cNvPr>
          <p:cNvSpPr txBox="1"/>
          <p:nvPr/>
        </p:nvSpPr>
        <p:spPr>
          <a:xfrm>
            <a:off x="9488943" y="4138826"/>
            <a:ext cx="249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consideration in COS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D203E9-D7DF-50E2-9810-30CAAFFBDE64}"/>
              </a:ext>
            </a:extLst>
          </p:cNvPr>
          <p:cNvSpPr txBox="1"/>
          <p:nvPr/>
        </p:nvSpPr>
        <p:spPr>
          <a:xfrm>
            <a:off x="9529034" y="5480009"/>
            <a:ext cx="24985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 discussion in the consensus meeting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5121A1-1527-4DD2-4288-3FFC4FD6FA11}"/>
              </a:ext>
            </a:extLst>
          </p:cNvPr>
          <p:cNvSpPr txBox="1"/>
          <p:nvPr/>
        </p:nvSpPr>
        <p:spPr>
          <a:xfrm>
            <a:off x="526473" y="2199568"/>
            <a:ext cx="2514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Delphi Survey – Round 2</a:t>
            </a:r>
          </a:p>
        </p:txBody>
      </p:sp>
      <p:sp>
        <p:nvSpPr>
          <p:cNvPr id="24" name="Right Arrow 17">
            <a:extLst>
              <a:ext uri="{FF2B5EF4-FFF2-40B4-BE49-F238E27FC236}">
                <a16:creationId xmlns:a16="http://schemas.microsoft.com/office/drawing/2014/main" id="{4BDA1182-F6A6-AA79-9B6F-9C879384A751}"/>
              </a:ext>
            </a:extLst>
          </p:cNvPr>
          <p:cNvSpPr/>
          <p:nvPr/>
        </p:nvSpPr>
        <p:spPr>
          <a:xfrm>
            <a:off x="8879997" y="4207248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ight Arrow 17">
            <a:extLst>
              <a:ext uri="{FF2B5EF4-FFF2-40B4-BE49-F238E27FC236}">
                <a16:creationId xmlns:a16="http://schemas.microsoft.com/office/drawing/2014/main" id="{23E52470-6C3F-710A-C66F-FFD81519A807}"/>
              </a:ext>
            </a:extLst>
          </p:cNvPr>
          <p:cNvSpPr/>
          <p:nvPr/>
        </p:nvSpPr>
        <p:spPr>
          <a:xfrm>
            <a:off x="8905025" y="5547974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screenshot of a survey&#10;&#10;Description automatically generated">
            <a:extLst>
              <a:ext uri="{FF2B5EF4-FFF2-40B4-BE49-F238E27FC236}">
                <a16:creationId xmlns:a16="http://schemas.microsoft.com/office/drawing/2014/main" id="{0F014560-7FF6-6314-8D3D-7E760D0E2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46" y="2697781"/>
            <a:ext cx="5362414" cy="3765347"/>
          </a:xfrm>
          <a:prstGeom prst="rect">
            <a:avLst/>
          </a:prstGeom>
        </p:spPr>
      </p:pic>
      <p:pic>
        <p:nvPicPr>
          <p:cNvPr id="10" name="Picture 9" descr="A black number on a green background&#10;&#10;Description automatically generated">
            <a:extLst>
              <a:ext uri="{FF2B5EF4-FFF2-40B4-BE49-F238E27FC236}">
                <a16:creationId xmlns:a16="http://schemas.microsoft.com/office/drawing/2014/main" id="{7934452C-A169-41B9-019B-F37FFBC2A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0" t="19794" r="25946" b="27681"/>
          <a:stretch/>
        </p:blipFill>
        <p:spPr>
          <a:xfrm>
            <a:off x="1413163" y="4961141"/>
            <a:ext cx="83481" cy="11424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487CA42-6F45-375E-BC7C-D28B3860F6BA}"/>
              </a:ext>
            </a:extLst>
          </p:cNvPr>
          <p:cNvSpPr/>
          <p:nvPr/>
        </p:nvSpPr>
        <p:spPr>
          <a:xfrm>
            <a:off x="1496644" y="4918364"/>
            <a:ext cx="415283" cy="263236"/>
          </a:xfrm>
          <a:prstGeom prst="rect">
            <a:avLst/>
          </a:prstGeom>
          <a:solidFill>
            <a:srgbClr val="F6EE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7">
            <a:extLst>
              <a:ext uri="{FF2B5EF4-FFF2-40B4-BE49-F238E27FC236}">
                <a16:creationId xmlns:a16="http://schemas.microsoft.com/office/drawing/2014/main" id="{AE7CB7C0-B771-D97F-6DB2-B8A657D67553}"/>
              </a:ext>
            </a:extLst>
          </p:cNvPr>
          <p:cNvSpPr/>
          <p:nvPr/>
        </p:nvSpPr>
        <p:spPr>
          <a:xfrm>
            <a:off x="8905025" y="4883714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EF9DC0-3082-9A5F-DB6B-FCB74C7C169B}"/>
              </a:ext>
            </a:extLst>
          </p:cNvPr>
          <p:cNvSpPr txBox="1"/>
          <p:nvPr/>
        </p:nvSpPr>
        <p:spPr>
          <a:xfrm>
            <a:off x="9570291" y="4812268"/>
            <a:ext cx="2498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Outcome discarded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485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231FA-5B57-70D1-07FB-E5348CD3B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839EB5D-AC64-2E0B-A8F3-5C78D8F73D3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3C248C45-AAB8-8728-D9DB-0F4C15DE649C}"/>
              </a:ext>
            </a:extLst>
          </p:cNvPr>
          <p:cNvSpPr/>
          <p:nvPr/>
        </p:nvSpPr>
        <p:spPr>
          <a:xfrm>
            <a:off x="526473" y="830918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III – Delphi Process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CDCADD2-AFA5-06CF-EEED-975F11C551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615482"/>
              </p:ext>
            </p:extLst>
          </p:nvPr>
        </p:nvGraphicFramePr>
        <p:xfrm>
          <a:off x="694410" y="1561240"/>
          <a:ext cx="10544395" cy="512064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5105921">
                  <a:extLst>
                    <a:ext uri="{9D8B030D-6E8A-4147-A177-3AD203B41FA5}">
                      <a16:colId xmlns:a16="http://schemas.microsoft.com/office/drawing/2014/main" val="2690946786"/>
                    </a:ext>
                  </a:extLst>
                </a:gridCol>
                <a:gridCol w="2719237">
                  <a:extLst>
                    <a:ext uri="{9D8B030D-6E8A-4147-A177-3AD203B41FA5}">
                      <a16:colId xmlns:a16="http://schemas.microsoft.com/office/drawing/2014/main" val="1977432876"/>
                    </a:ext>
                  </a:extLst>
                </a:gridCol>
                <a:gridCol w="2719237">
                  <a:extLst>
                    <a:ext uri="{9D8B030D-6E8A-4147-A177-3AD203B41FA5}">
                      <a16:colId xmlns:a16="http://schemas.microsoft.com/office/drawing/2014/main" val="711688652"/>
                    </a:ext>
                  </a:extLst>
                </a:gridCol>
              </a:tblGrid>
              <a:tr h="232368">
                <a:tc>
                  <a:txBody>
                    <a:bodyPr/>
                    <a:lstStyle/>
                    <a:p>
                      <a:pPr algn="just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Round 1</a:t>
                      </a:r>
                    </a:p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N= 336 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Round 2</a:t>
                      </a:r>
                    </a:p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N= 176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3429751526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Number of participants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gridSpan="2">
                  <a:txBody>
                    <a:bodyPr/>
                    <a:lstStyle/>
                    <a:p>
                      <a:pPr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215218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Healthcare professionals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281 (84)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152 (86)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3864501078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55 (16)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(14)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3346478775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Clinical role of healthcare professionals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gridSpan="2">
                  <a:txBody>
                    <a:bodyPr/>
                    <a:lstStyle/>
                    <a:p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866953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Doctor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114 (41)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 (43)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4042175357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Podiatrist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133 (47)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 (45)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4119625338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Nurse 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(4)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(5)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3482535865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 (8)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(7)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3823095249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>
                        <a:tabLst>
                          <a:tab pos="1871980" algn="l"/>
                        </a:tabLst>
                      </a:pPr>
                      <a:r>
                        <a:rPr lang="en-US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Specialty of healthcare professionals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96836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Vascular Surgery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72 (26)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(28)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1903419097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Orthopaedics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(5)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(3)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2068750940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Diabetes and Endocrinology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124 (44)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74 (49)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51313755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72 (26)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 (20)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671521712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Seniority of participating doctors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136115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Consultants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86 (75)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 (79)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1678399828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 grades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(9)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(6)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3219112129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Registrars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(16)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(15)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172526893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Years of clinical experience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gridSpan="2">
                  <a:txBody>
                    <a:bodyPr/>
                    <a:lstStyle/>
                    <a:p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486943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&lt;5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 (10)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(7)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534676587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5-10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 (19)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 (18)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2084604819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11-20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82 (29)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 (34)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3077901961"/>
                  </a:ext>
                </a:extLst>
              </a:tr>
              <a:tr h="149631">
                <a:tc>
                  <a:txBody>
                    <a:bodyPr/>
                    <a:lstStyle/>
                    <a:p>
                      <a:pPr algn="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&gt;20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120 (43)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1871980" algn="l"/>
                        </a:tabLst>
                      </a:pPr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(42)</a:t>
                      </a:r>
                      <a:endParaRPr lang="en-GB" sz="14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530" marR="47530" marT="0" marB="0"/>
                </a:tc>
                <a:extLst>
                  <a:ext uri="{0D108BD9-81ED-4DB2-BD59-A6C34878D82A}">
                    <a16:rowId xmlns:a16="http://schemas.microsoft.com/office/drawing/2014/main" val="404386125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9C64CBF-37B8-66A4-DE1E-5A6733BCBEA7}"/>
              </a:ext>
            </a:extLst>
          </p:cNvPr>
          <p:cNvSpPr txBox="1"/>
          <p:nvPr/>
        </p:nvSpPr>
        <p:spPr>
          <a:xfrm>
            <a:off x="2240577" y="1561240"/>
            <a:ext cx="2467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Delphi Survey – Results </a:t>
            </a:r>
          </a:p>
        </p:txBody>
      </p:sp>
    </p:spTree>
    <p:extLst>
      <p:ext uri="{BB962C8B-B14F-4D97-AF65-F5344CB8AC3E}">
        <p14:creationId xmlns:p14="http://schemas.microsoft.com/office/powerpoint/2010/main" val="3955199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B199D-AE56-1646-4FD9-21221432E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F21EFA-F7DF-565C-014A-D827CA032E4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FBA4E6C3-3FD6-637D-DE14-9A5F5880D1E4}"/>
              </a:ext>
            </a:extLst>
          </p:cNvPr>
          <p:cNvSpPr/>
          <p:nvPr/>
        </p:nvSpPr>
        <p:spPr>
          <a:xfrm>
            <a:off x="526473" y="830918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III – Delphi Process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4A4D0AA-B7B0-DBE2-1F40-5A3B332CD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89ABD5-D239-9350-B902-3879DC21C7AB}"/>
              </a:ext>
            </a:extLst>
          </p:cNvPr>
          <p:cNvSpPr txBox="1"/>
          <p:nvPr/>
        </p:nvSpPr>
        <p:spPr>
          <a:xfrm>
            <a:off x="526473" y="1899421"/>
            <a:ext cx="2939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Responses from 33 countries across 6 continents</a:t>
            </a:r>
          </a:p>
        </p:txBody>
      </p:sp>
      <p:pic>
        <p:nvPicPr>
          <p:cNvPr id="16" name="Picture 15" descr="A map of the world&#10;&#10;Description automatically generated">
            <a:extLst>
              <a:ext uri="{FF2B5EF4-FFF2-40B4-BE49-F238E27FC236}">
                <a16:creationId xmlns:a16="http://schemas.microsoft.com/office/drawing/2014/main" id="{44AF53EB-A1FB-626B-FD79-B08CE5AAC3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3" r="468"/>
          <a:stretch/>
        </p:blipFill>
        <p:spPr bwMode="auto">
          <a:xfrm>
            <a:off x="3465616" y="1560208"/>
            <a:ext cx="7487815" cy="37375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22305E7-C60A-91AA-1ED2-BE6B67F9ED10}"/>
              </a:ext>
            </a:extLst>
          </p:cNvPr>
          <p:cNvSpPr txBox="1"/>
          <p:nvPr/>
        </p:nvSpPr>
        <p:spPr>
          <a:xfrm>
            <a:off x="4463406" y="6027082"/>
            <a:ext cx="76066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187198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Distribution of responses to the first round of the Delphi survey by country.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1871980" algn="l"/>
              </a:tabLst>
            </a:pP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similar distribution was observed in the second round. 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44044280-0B9A-A23D-2879-800F806F1FA5}"/>
              </a:ext>
            </a:extLst>
          </p:cNvPr>
          <p:cNvSpPr txBox="1"/>
          <p:nvPr/>
        </p:nvSpPr>
        <p:spPr>
          <a:xfrm>
            <a:off x="7621224" y="5173489"/>
            <a:ext cx="1861185" cy="3708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100" kern="100" dirty="0">
                <a:solidFill>
                  <a:srgbClr val="747474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1		              179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 Box 3">
            <a:extLst>
              <a:ext uri="{FF2B5EF4-FFF2-40B4-BE49-F238E27FC236}">
                <a16:creationId xmlns:a16="http://schemas.microsoft.com/office/drawing/2014/main" id="{9F648E09-57EE-06B7-13C5-E649183309C6}"/>
              </a:ext>
            </a:extLst>
          </p:cNvPr>
          <p:cNvSpPr txBox="1"/>
          <p:nvPr/>
        </p:nvSpPr>
        <p:spPr>
          <a:xfrm>
            <a:off x="7762511" y="5444589"/>
            <a:ext cx="1578610" cy="3708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100" kern="100" dirty="0">
                <a:solidFill>
                  <a:srgbClr val="747474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Number of responses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 descr="A blue and white vertical line&#10;&#10;Description automatically generated with medium confidence">
            <a:extLst>
              <a:ext uri="{FF2B5EF4-FFF2-40B4-BE49-F238E27FC236}">
                <a16:creationId xmlns:a16="http://schemas.microsoft.com/office/drawing/2014/main" id="{6A3EBD00-60CD-1D25-DCC3-8C0066C651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r="43415"/>
          <a:stretch/>
        </p:blipFill>
        <p:spPr bwMode="auto">
          <a:xfrm rot="5400000">
            <a:off x="8372792" y="4715644"/>
            <a:ext cx="175895" cy="1187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60326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5A79C-9886-5C1A-246E-D4661E74E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67BC16-36C4-8202-0CCB-8D9F0C1FF03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CCAA8E1-BBCB-0DD1-F39A-5837EE66DEB8}"/>
              </a:ext>
            </a:extLst>
          </p:cNvPr>
          <p:cNvSpPr/>
          <p:nvPr/>
        </p:nvSpPr>
        <p:spPr>
          <a:xfrm>
            <a:off x="526473" y="830918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III – Delphi Process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92241081-767D-103A-69C2-8FF2623F1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8F3E2D8-1D80-EFE5-D3E8-5958C93F9524}"/>
              </a:ext>
            </a:extLst>
          </p:cNvPr>
          <p:cNvGrpSpPr/>
          <p:nvPr/>
        </p:nvGrpSpPr>
        <p:grpSpPr>
          <a:xfrm>
            <a:off x="2427315" y="1735710"/>
            <a:ext cx="7298575" cy="4244533"/>
            <a:chOff x="1162779" y="765604"/>
            <a:chExt cx="7298575" cy="424453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3780F7E-077D-1A65-58AD-996125C1C813}"/>
                </a:ext>
              </a:extLst>
            </p:cNvPr>
            <p:cNvGrpSpPr/>
            <p:nvPr/>
          </p:nvGrpSpPr>
          <p:grpSpPr>
            <a:xfrm>
              <a:off x="1162779" y="765604"/>
              <a:ext cx="7298575" cy="4244533"/>
              <a:chOff x="1647768" y="1304573"/>
              <a:chExt cx="7298575" cy="4244533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1CB2407-B4AA-75E3-1FFC-AEAF122AA28F}"/>
                  </a:ext>
                </a:extLst>
              </p:cNvPr>
              <p:cNvSpPr/>
              <p:nvPr/>
            </p:nvSpPr>
            <p:spPr>
              <a:xfrm>
                <a:off x="1647768" y="1304573"/>
                <a:ext cx="7298575" cy="424453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D83E4A6-0C21-830C-2101-E8FB41684C18}"/>
                  </a:ext>
                </a:extLst>
              </p:cNvPr>
              <p:cNvSpPr txBox="1"/>
              <p:nvPr/>
            </p:nvSpPr>
            <p:spPr>
              <a:xfrm>
                <a:off x="4471546" y="1675176"/>
                <a:ext cx="1597573" cy="461665"/>
              </a:xfrm>
              <a:prstGeom prst="rect">
                <a:avLst/>
              </a:prstGeom>
              <a:solidFill>
                <a:schemeClr val="bg1"/>
              </a:solidFill>
              <a:ln w="22225" cap="rnd">
                <a:solidFill>
                  <a:schemeClr val="tx1"/>
                </a:solidFill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597573"/>
                          <a:gd name="connsiteY0" fmla="*/ 0 h 553998"/>
                          <a:gd name="connsiteX1" fmla="*/ 516549 w 1597573"/>
                          <a:gd name="connsiteY1" fmla="*/ 0 h 553998"/>
                          <a:gd name="connsiteX2" fmla="*/ 1001146 w 1597573"/>
                          <a:gd name="connsiteY2" fmla="*/ 0 h 553998"/>
                          <a:gd name="connsiteX3" fmla="*/ 1597573 w 1597573"/>
                          <a:gd name="connsiteY3" fmla="*/ 0 h 553998"/>
                          <a:gd name="connsiteX4" fmla="*/ 1597573 w 1597573"/>
                          <a:gd name="connsiteY4" fmla="*/ 553998 h 553998"/>
                          <a:gd name="connsiteX5" fmla="*/ 1097000 w 1597573"/>
                          <a:gd name="connsiteY5" fmla="*/ 553998 h 553998"/>
                          <a:gd name="connsiteX6" fmla="*/ 532524 w 1597573"/>
                          <a:gd name="connsiteY6" fmla="*/ 553998 h 553998"/>
                          <a:gd name="connsiteX7" fmla="*/ 0 w 1597573"/>
                          <a:gd name="connsiteY7" fmla="*/ 553998 h 553998"/>
                          <a:gd name="connsiteX8" fmla="*/ 0 w 1597573"/>
                          <a:gd name="connsiteY8" fmla="*/ 0 h 5539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597573" h="553998" extrusionOk="0">
                            <a:moveTo>
                              <a:pt x="0" y="0"/>
                            </a:moveTo>
                            <a:cubicBezTo>
                              <a:pt x="223104" y="-51924"/>
                              <a:pt x="297481" y="54992"/>
                              <a:pt x="516549" y="0"/>
                            </a:cubicBezTo>
                            <a:cubicBezTo>
                              <a:pt x="735617" y="-54992"/>
                              <a:pt x="788729" y="53143"/>
                              <a:pt x="1001146" y="0"/>
                            </a:cubicBezTo>
                            <a:cubicBezTo>
                              <a:pt x="1213563" y="-53143"/>
                              <a:pt x="1455238" y="50223"/>
                              <a:pt x="1597573" y="0"/>
                            </a:cubicBezTo>
                            <a:cubicBezTo>
                              <a:pt x="1611001" y="154745"/>
                              <a:pt x="1548606" y="295756"/>
                              <a:pt x="1597573" y="553998"/>
                            </a:cubicBezTo>
                            <a:cubicBezTo>
                              <a:pt x="1439507" y="583824"/>
                              <a:pt x="1262608" y="525764"/>
                              <a:pt x="1097000" y="553998"/>
                            </a:cubicBezTo>
                            <a:cubicBezTo>
                              <a:pt x="931392" y="582232"/>
                              <a:pt x="762786" y="543911"/>
                              <a:pt x="532524" y="553998"/>
                            </a:cubicBezTo>
                            <a:cubicBezTo>
                              <a:pt x="302262" y="564085"/>
                              <a:pt x="211692" y="513385"/>
                              <a:pt x="0" y="553998"/>
                            </a:cubicBezTo>
                            <a:cubicBezTo>
                              <a:pt x="-44876" y="315567"/>
                              <a:pt x="27200" y="243132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Delphi Round 1</a:t>
                </a:r>
              </a:p>
              <a:p>
                <a:pPr algn="ctr"/>
                <a:r>
                  <a:rPr lang="en-US" sz="1200" dirty="0"/>
                  <a:t>N= 103</a:t>
                </a: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18DB31E-3799-7203-BA6E-8D0F95B2F4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1414" y="2375086"/>
                <a:ext cx="4694144" cy="0"/>
              </a:xfrm>
              <a:prstGeom prst="line">
                <a:avLst/>
              </a:prstGeom>
              <a:ln w="222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CF4DD1D-0115-ED5B-A766-E407277903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83021" y="2129901"/>
                <a:ext cx="0" cy="245185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C3D3FDAC-2045-85B2-9021-8CCD7F9E70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1602" y="2381460"/>
                <a:ext cx="0" cy="314567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C1F902D0-CD74-716E-9DB7-5D4B4075B2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81921" y="2381460"/>
                <a:ext cx="0" cy="320941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C4D26CF8-F6FB-EE3A-9873-A961F5891B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48556" y="2381460"/>
                <a:ext cx="0" cy="320941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D8956618-3E89-8CC1-633D-FA9ACE847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81920" y="3176826"/>
                <a:ext cx="1" cy="553115"/>
              </a:xfrm>
              <a:prstGeom prst="straightConnector1">
                <a:avLst/>
              </a:prstGeom>
              <a:ln w="2222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4A6722-F235-3B4D-FC64-1E476EC18B85}"/>
                </a:ext>
              </a:extLst>
            </p:cNvPr>
            <p:cNvSpPr txBox="1"/>
            <p:nvPr/>
          </p:nvSpPr>
          <p:spPr>
            <a:xfrm>
              <a:off x="3783662" y="2163177"/>
              <a:ext cx="2059670" cy="461665"/>
            </a:xfrm>
            <a:prstGeom prst="rect">
              <a:avLst/>
            </a:prstGeom>
            <a:solidFill>
              <a:schemeClr val="bg1"/>
            </a:solidFill>
            <a:ln w="22225" cap="rnd">
              <a:solidFill>
                <a:schemeClr val="tx1"/>
              </a:solidFill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597573"/>
                        <a:gd name="connsiteY0" fmla="*/ 0 h 553998"/>
                        <a:gd name="connsiteX1" fmla="*/ 516549 w 1597573"/>
                        <a:gd name="connsiteY1" fmla="*/ 0 h 553998"/>
                        <a:gd name="connsiteX2" fmla="*/ 1001146 w 1597573"/>
                        <a:gd name="connsiteY2" fmla="*/ 0 h 553998"/>
                        <a:gd name="connsiteX3" fmla="*/ 1597573 w 1597573"/>
                        <a:gd name="connsiteY3" fmla="*/ 0 h 553998"/>
                        <a:gd name="connsiteX4" fmla="*/ 1597573 w 1597573"/>
                        <a:gd name="connsiteY4" fmla="*/ 553998 h 553998"/>
                        <a:gd name="connsiteX5" fmla="*/ 1097000 w 1597573"/>
                        <a:gd name="connsiteY5" fmla="*/ 553998 h 553998"/>
                        <a:gd name="connsiteX6" fmla="*/ 532524 w 1597573"/>
                        <a:gd name="connsiteY6" fmla="*/ 553998 h 553998"/>
                        <a:gd name="connsiteX7" fmla="*/ 0 w 1597573"/>
                        <a:gd name="connsiteY7" fmla="*/ 553998 h 553998"/>
                        <a:gd name="connsiteX8" fmla="*/ 0 w 1597573"/>
                        <a:gd name="connsiteY8" fmla="*/ 0 h 5539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97573" h="553998" extrusionOk="0">
                          <a:moveTo>
                            <a:pt x="0" y="0"/>
                          </a:moveTo>
                          <a:cubicBezTo>
                            <a:pt x="223104" y="-51924"/>
                            <a:pt x="297481" y="54992"/>
                            <a:pt x="516549" y="0"/>
                          </a:cubicBezTo>
                          <a:cubicBezTo>
                            <a:pt x="735617" y="-54992"/>
                            <a:pt x="788729" y="53143"/>
                            <a:pt x="1001146" y="0"/>
                          </a:cubicBezTo>
                          <a:cubicBezTo>
                            <a:pt x="1213563" y="-53143"/>
                            <a:pt x="1455238" y="50223"/>
                            <a:pt x="1597573" y="0"/>
                          </a:cubicBezTo>
                          <a:cubicBezTo>
                            <a:pt x="1611001" y="154745"/>
                            <a:pt x="1548606" y="295756"/>
                            <a:pt x="1597573" y="553998"/>
                          </a:cubicBezTo>
                          <a:cubicBezTo>
                            <a:pt x="1439507" y="583824"/>
                            <a:pt x="1262608" y="525764"/>
                            <a:pt x="1097000" y="553998"/>
                          </a:cubicBezTo>
                          <a:cubicBezTo>
                            <a:pt x="931392" y="582232"/>
                            <a:pt x="762786" y="543911"/>
                            <a:pt x="532524" y="553998"/>
                          </a:cubicBezTo>
                          <a:cubicBezTo>
                            <a:pt x="302262" y="564085"/>
                            <a:pt x="211692" y="513385"/>
                            <a:pt x="0" y="553998"/>
                          </a:cubicBezTo>
                          <a:cubicBezTo>
                            <a:pt x="-44876" y="315567"/>
                            <a:pt x="27200" y="24313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Outcomes without consensus</a:t>
              </a:r>
            </a:p>
            <a:p>
              <a:pPr algn="ctr"/>
              <a:r>
                <a:rPr lang="en-US" sz="1200" dirty="0"/>
                <a:t>N= 56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6FA7C1B-D7CA-4FF0-686D-67E65A3F030D}"/>
                </a:ext>
              </a:extLst>
            </p:cNvPr>
            <p:cNvSpPr txBox="1"/>
            <p:nvPr/>
          </p:nvSpPr>
          <p:spPr>
            <a:xfrm>
              <a:off x="6130734" y="2163177"/>
              <a:ext cx="2059670" cy="461665"/>
            </a:xfrm>
            <a:prstGeom prst="rect">
              <a:avLst/>
            </a:prstGeom>
            <a:solidFill>
              <a:schemeClr val="bg1"/>
            </a:solidFill>
            <a:ln w="22225" cap="rnd">
              <a:solidFill>
                <a:schemeClr val="tx1"/>
              </a:solidFill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597573"/>
                        <a:gd name="connsiteY0" fmla="*/ 0 h 553998"/>
                        <a:gd name="connsiteX1" fmla="*/ 516549 w 1597573"/>
                        <a:gd name="connsiteY1" fmla="*/ 0 h 553998"/>
                        <a:gd name="connsiteX2" fmla="*/ 1001146 w 1597573"/>
                        <a:gd name="connsiteY2" fmla="*/ 0 h 553998"/>
                        <a:gd name="connsiteX3" fmla="*/ 1597573 w 1597573"/>
                        <a:gd name="connsiteY3" fmla="*/ 0 h 553998"/>
                        <a:gd name="connsiteX4" fmla="*/ 1597573 w 1597573"/>
                        <a:gd name="connsiteY4" fmla="*/ 553998 h 553998"/>
                        <a:gd name="connsiteX5" fmla="*/ 1097000 w 1597573"/>
                        <a:gd name="connsiteY5" fmla="*/ 553998 h 553998"/>
                        <a:gd name="connsiteX6" fmla="*/ 532524 w 1597573"/>
                        <a:gd name="connsiteY6" fmla="*/ 553998 h 553998"/>
                        <a:gd name="connsiteX7" fmla="*/ 0 w 1597573"/>
                        <a:gd name="connsiteY7" fmla="*/ 553998 h 553998"/>
                        <a:gd name="connsiteX8" fmla="*/ 0 w 1597573"/>
                        <a:gd name="connsiteY8" fmla="*/ 0 h 5539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97573" h="553998" extrusionOk="0">
                          <a:moveTo>
                            <a:pt x="0" y="0"/>
                          </a:moveTo>
                          <a:cubicBezTo>
                            <a:pt x="223104" y="-51924"/>
                            <a:pt x="297481" y="54992"/>
                            <a:pt x="516549" y="0"/>
                          </a:cubicBezTo>
                          <a:cubicBezTo>
                            <a:pt x="735617" y="-54992"/>
                            <a:pt x="788729" y="53143"/>
                            <a:pt x="1001146" y="0"/>
                          </a:cubicBezTo>
                          <a:cubicBezTo>
                            <a:pt x="1213563" y="-53143"/>
                            <a:pt x="1455238" y="50223"/>
                            <a:pt x="1597573" y="0"/>
                          </a:cubicBezTo>
                          <a:cubicBezTo>
                            <a:pt x="1611001" y="154745"/>
                            <a:pt x="1548606" y="295756"/>
                            <a:pt x="1597573" y="553998"/>
                          </a:cubicBezTo>
                          <a:cubicBezTo>
                            <a:pt x="1439507" y="583824"/>
                            <a:pt x="1262608" y="525764"/>
                            <a:pt x="1097000" y="553998"/>
                          </a:cubicBezTo>
                          <a:cubicBezTo>
                            <a:pt x="931392" y="582232"/>
                            <a:pt x="762786" y="543911"/>
                            <a:pt x="532524" y="553998"/>
                          </a:cubicBezTo>
                          <a:cubicBezTo>
                            <a:pt x="302262" y="564085"/>
                            <a:pt x="211692" y="513385"/>
                            <a:pt x="0" y="553998"/>
                          </a:cubicBezTo>
                          <a:cubicBezTo>
                            <a:pt x="-44876" y="315567"/>
                            <a:pt x="27200" y="24313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Critical outcomes</a:t>
              </a:r>
            </a:p>
            <a:p>
              <a:pPr algn="ctr"/>
              <a:r>
                <a:rPr lang="en-US" sz="1200" dirty="0"/>
                <a:t>N= 47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9EFE37F-CD4A-03F7-60CD-B5DA2AF6A292}"/>
                </a:ext>
              </a:extLst>
            </p:cNvPr>
            <p:cNvSpPr txBox="1"/>
            <p:nvPr/>
          </p:nvSpPr>
          <p:spPr>
            <a:xfrm>
              <a:off x="1467082" y="2156255"/>
              <a:ext cx="2059670" cy="461665"/>
            </a:xfrm>
            <a:prstGeom prst="rect">
              <a:avLst/>
            </a:prstGeom>
            <a:solidFill>
              <a:schemeClr val="bg1"/>
            </a:solidFill>
            <a:ln w="22225" cap="rnd">
              <a:solidFill>
                <a:schemeClr val="tx1"/>
              </a:solidFill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597573"/>
                        <a:gd name="connsiteY0" fmla="*/ 0 h 553998"/>
                        <a:gd name="connsiteX1" fmla="*/ 516549 w 1597573"/>
                        <a:gd name="connsiteY1" fmla="*/ 0 h 553998"/>
                        <a:gd name="connsiteX2" fmla="*/ 1001146 w 1597573"/>
                        <a:gd name="connsiteY2" fmla="*/ 0 h 553998"/>
                        <a:gd name="connsiteX3" fmla="*/ 1597573 w 1597573"/>
                        <a:gd name="connsiteY3" fmla="*/ 0 h 553998"/>
                        <a:gd name="connsiteX4" fmla="*/ 1597573 w 1597573"/>
                        <a:gd name="connsiteY4" fmla="*/ 553998 h 553998"/>
                        <a:gd name="connsiteX5" fmla="*/ 1097000 w 1597573"/>
                        <a:gd name="connsiteY5" fmla="*/ 553998 h 553998"/>
                        <a:gd name="connsiteX6" fmla="*/ 532524 w 1597573"/>
                        <a:gd name="connsiteY6" fmla="*/ 553998 h 553998"/>
                        <a:gd name="connsiteX7" fmla="*/ 0 w 1597573"/>
                        <a:gd name="connsiteY7" fmla="*/ 553998 h 553998"/>
                        <a:gd name="connsiteX8" fmla="*/ 0 w 1597573"/>
                        <a:gd name="connsiteY8" fmla="*/ 0 h 5539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97573" h="553998" extrusionOk="0">
                          <a:moveTo>
                            <a:pt x="0" y="0"/>
                          </a:moveTo>
                          <a:cubicBezTo>
                            <a:pt x="223104" y="-51924"/>
                            <a:pt x="297481" y="54992"/>
                            <a:pt x="516549" y="0"/>
                          </a:cubicBezTo>
                          <a:cubicBezTo>
                            <a:pt x="735617" y="-54992"/>
                            <a:pt x="788729" y="53143"/>
                            <a:pt x="1001146" y="0"/>
                          </a:cubicBezTo>
                          <a:cubicBezTo>
                            <a:pt x="1213563" y="-53143"/>
                            <a:pt x="1455238" y="50223"/>
                            <a:pt x="1597573" y="0"/>
                          </a:cubicBezTo>
                          <a:cubicBezTo>
                            <a:pt x="1611001" y="154745"/>
                            <a:pt x="1548606" y="295756"/>
                            <a:pt x="1597573" y="553998"/>
                          </a:cubicBezTo>
                          <a:cubicBezTo>
                            <a:pt x="1439507" y="583824"/>
                            <a:pt x="1262608" y="525764"/>
                            <a:pt x="1097000" y="553998"/>
                          </a:cubicBezTo>
                          <a:cubicBezTo>
                            <a:pt x="931392" y="582232"/>
                            <a:pt x="762786" y="543911"/>
                            <a:pt x="532524" y="553998"/>
                          </a:cubicBezTo>
                          <a:cubicBezTo>
                            <a:pt x="302262" y="564085"/>
                            <a:pt x="211692" y="513385"/>
                            <a:pt x="0" y="553998"/>
                          </a:cubicBezTo>
                          <a:cubicBezTo>
                            <a:pt x="-44876" y="315567"/>
                            <a:pt x="27200" y="24313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Not important outcomes</a:t>
              </a:r>
            </a:p>
            <a:p>
              <a:pPr algn="ctr"/>
              <a:r>
                <a:rPr lang="en-US" sz="1200" dirty="0"/>
                <a:t>N= 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476CCCF-1D1B-19FC-E189-4E0B52B07DFD}"/>
                </a:ext>
              </a:extLst>
            </p:cNvPr>
            <p:cNvSpPr txBox="1"/>
            <p:nvPr/>
          </p:nvSpPr>
          <p:spPr>
            <a:xfrm>
              <a:off x="3998145" y="3205076"/>
              <a:ext cx="1597573" cy="461665"/>
            </a:xfrm>
            <a:prstGeom prst="rect">
              <a:avLst/>
            </a:prstGeom>
            <a:solidFill>
              <a:schemeClr val="bg1"/>
            </a:solidFill>
            <a:ln w="22225" cap="rnd">
              <a:solidFill>
                <a:schemeClr val="tx1"/>
              </a:solidFill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597573"/>
                        <a:gd name="connsiteY0" fmla="*/ 0 h 553998"/>
                        <a:gd name="connsiteX1" fmla="*/ 516549 w 1597573"/>
                        <a:gd name="connsiteY1" fmla="*/ 0 h 553998"/>
                        <a:gd name="connsiteX2" fmla="*/ 1001146 w 1597573"/>
                        <a:gd name="connsiteY2" fmla="*/ 0 h 553998"/>
                        <a:gd name="connsiteX3" fmla="*/ 1597573 w 1597573"/>
                        <a:gd name="connsiteY3" fmla="*/ 0 h 553998"/>
                        <a:gd name="connsiteX4" fmla="*/ 1597573 w 1597573"/>
                        <a:gd name="connsiteY4" fmla="*/ 553998 h 553998"/>
                        <a:gd name="connsiteX5" fmla="*/ 1097000 w 1597573"/>
                        <a:gd name="connsiteY5" fmla="*/ 553998 h 553998"/>
                        <a:gd name="connsiteX6" fmla="*/ 532524 w 1597573"/>
                        <a:gd name="connsiteY6" fmla="*/ 553998 h 553998"/>
                        <a:gd name="connsiteX7" fmla="*/ 0 w 1597573"/>
                        <a:gd name="connsiteY7" fmla="*/ 553998 h 553998"/>
                        <a:gd name="connsiteX8" fmla="*/ 0 w 1597573"/>
                        <a:gd name="connsiteY8" fmla="*/ 0 h 5539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97573" h="553998" extrusionOk="0">
                          <a:moveTo>
                            <a:pt x="0" y="0"/>
                          </a:moveTo>
                          <a:cubicBezTo>
                            <a:pt x="223104" y="-51924"/>
                            <a:pt x="297481" y="54992"/>
                            <a:pt x="516549" y="0"/>
                          </a:cubicBezTo>
                          <a:cubicBezTo>
                            <a:pt x="735617" y="-54992"/>
                            <a:pt x="788729" y="53143"/>
                            <a:pt x="1001146" y="0"/>
                          </a:cubicBezTo>
                          <a:cubicBezTo>
                            <a:pt x="1213563" y="-53143"/>
                            <a:pt x="1455238" y="50223"/>
                            <a:pt x="1597573" y="0"/>
                          </a:cubicBezTo>
                          <a:cubicBezTo>
                            <a:pt x="1611001" y="154745"/>
                            <a:pt x="1548606" y="295756"/>
                            <a:pt x="1597573" y="553998"/>
                          </a:cubicBezTo>
                          <a:cubicBezTo>
                            <a:pt x="1439507" y="583824"/>
                            <a:pt x="1262608" y="525764"/>
                            <a:pt x="1097000" y="553998"/>
                          </a:cubicBezTo>
                          <a:cubicBezTo>
                            <a:pt x="931392" y="582232"/>
                            <a:pt x="762786" y="543911"/>
                            <a:pt x="532524" y="553998"/>
                          </a:cubicBezTo>
                          <a:cubicBezTo>
                            <a:pt x="302262" y="564085"/>
                            <a:pt x="211692" y="513385"/>
                            <a:pt x="0" y="553998"/>
                          </a:cubicBezTo>
                          <a:cubicBezTo>
                            <a:pt x="-44876" y="315567"/>
                            <a:pt x="27200" y="24313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Delphi Round 2</a:t>
              </a:r>
            </a:p>
            <a:p>
              <a:pPr algn="ctr"/>
              <a:r>
                <a:rPr lang="en-US" sz="1200" dirty="0"/>
                <a:t>N= 56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CDCD1A3-4933-7D50-0463-E555915EEE22}"/>
                </a:ext>
              </a:extLst>
            </p:cNvPr>
            <p:cNvCxnSpPr>
              <a:cxnSpLocks/>
            </p:cNvCxnSpPr>
            <p:nvPr/>
          </p:nvCxnSpPr>
          <p:spPr>
            <a:xfrm>
              <a:off x="2449859" y="3922938"/>
              <a:ext cx="4694144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2499536-34B9-EFA5-6FC8-8227DA7D3D7B}"/>
                </a:ext>
              </a:extLst>
            </p:cNvPr>
            <p:cNvCxnSpPr>
              <a:cxnSpLocks/>
            </p:cNvCxnSpPr>
            <p:nvPr/>
          </p:nvCxnSpPr>
          <p:spPr>
            <a:xfrm>
              <a:off x="4781466" y="3677753"/>
              <a:ext cx="0" cy="24518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F27C004-52CA-81A5-8545-F7D7D782CADE}"/>
                </a:ext>
              </a:extLst>
            </p:cNvPr>
            <p:cNvCxnSpPr>
              <a:cxnSpLocks/>
            </p:cNvCxnSpPr>
            <p:nvPr/>
          </p:nvCxnSpPr>
          <p:spPr>
            <a:xfrm>
              <a:off x="2444109" y="3929312"/>
              <a:ext cx="0" cy="314567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950BFB2-95FB-C4B2-D101-1AE171D01A84}"/>
                </a:ext>
              </a:extLst>
            </p:cNvPr>
            <p:cNvCxnSpPr>
              <a:cxnSpLocks/>
            </p:cNvCxnSpPr>
            <p:nvPr/>
          </p:nvCxnSpPr>
          <p:spPr>
            <a:xfrm>
              <a:off x="4781466" y="3929312"/>
              <a:ext cx="0" cy="32094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C532821-E148-C425-CC13-43177E4A85F1}"/>
                </a:ext>
              </a:extLst>
            </p:cNvPr>
            <p:cNvCxnSpPr>
              <a:cxnSpLocks/>
            </p:cNvCxnSpPr>
            <p:nvPr/>
          </p:nvCxnSpPr>
          <p:spPr>
            <a:xfrm>
              <a:off x="7147001" y="3929312"/>
              <a:ext cx="0" cy="32094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F04920-1F33-FF70-FC7C-4C1165194D75}"/>
                </a:ext>
              </a:extLst>
            </p:cNvPr>
            <p:cNvSpPr txBox="1"/>
            <p:nvPr/>
          </p:nvSpPr>
          <p:spPr>
            <a:xfrm>
              <a:off x="3791085" y="4251497"/>
              <a:ext cx="2059670" cy="461665"/>
            </a:xfrm>
            <a:prstGeom prst="rect">
              <a:avLst/>
            </a:prstGeom>
            <a:solidFill>
              <a:schemeClr val="bg1"/>
            </a:solidFill>
            <a:ln w="22225" cap="rnd">
              <a:solidFill>
                <a:schemeClr val="tx1"/>
              </a:solidFill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597573"/>
                        <a:gd name="connsiteY0" fmla="*/ 0 h 553998"/>
                        <a:gd name="connsiteX1" fmla="*/ 516549 w 1597573"/>
                        <a:gd name="connsiteY1" fmla="*/ 0 h 553998"/>
                        <a:gd name="connsiteX2" fmla="*/ 1001146 w 1597573"/>
                        <a:gd name="connsiteY2" fmla="*/ 0 h 553998"/>
                        <a:gd name="connsiteX3" fmla="*/ 1597573 w 1597573"/>
                        <a:gd name="connsiteY3" fmla="*/ 0 h 553998"/>
                        <a:gd name="connsiteX4" fmla="*/ 1597573 w 1597573"/>
                        <a:gd name="connsiteY4" fmla="*/ 553998 h 553998"/>
                        <a:gd name="connsiteX5" fmla="*/ 1097000 w 1597573"/>
                        <a:gd name="connsiteY5" fmla="*/ 553998 h 553998"/>
                        <a:gd name="connsiteX6" fmla="*/ 532524 w 1597573"/>
                        <a:gd name="connsiteY6" fmla="*/ 553998 h 553998"/>
                        <a:gd name="connsiteX7" fmla="*/ 0 w 1597573"/>
                        <a:gd name="connsiteY7" fmla="*/ 553998 h 553998"/>
                        <a:gd name="connsiteX8" fmla="*/ 0 w 1597573"/>
                        <a:gd name="connsiteY8" fmla="*/ 0 h 5539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97573" h="553998" extrusionOk="0">
                          <a:moveTo>
                            <a:pt x="0" y="0"/>
                          </a:moveTo>
                          <a:cubicBezTo>
                            <a:pt x="223104" y="-51924"/>
                            <a:pt x="297481" y="54992"/>
                            <a:pt x="516549" y="0"/>
                          </a:cubicBezTo>
                          <a:cubicBezTo>
                            <a:pt x="735617" y="-54992"/>
                            <a:pt x="788729" y="53143"/>
                            <a:pt x="1001146" y="0"/>
                          </a:cubicBezTo>
                          <a:cubicBezTo>
                            <a:pt x="1213563" y="-53143"/>
                            <a:pt x="1455238" y="50223"/>
                            <a:pt x="1597573" y="0"/>
                          </a:cubicBezTo>
                          <a:cubicBezTo>
                            <a:pt x="1611001" y="154745"/>
                            <a:pt x="1548606" y="295756"/>
                            <a:pt x="1597573" y="553998"/>
                          </a:cubicBezTo>
                          <a:cubicBezTo>
                            <a:pt x="1439507" y="583824"/>
                            <a:pt x="1262608" y="525764"/>
                            <a:pt x="1097000" y="553998"/>
                          </a:cubicBezTo>
                          <a:cubicBezTo>
                            <a:pt x="931392" y="582232"/>
                            <a:pt x="762786" y="543911"/>
                            <a:pt x="532524" y="553998"/>
                          </a:cubicBezTo>
                          <a:cubicBezTo>
                            <a:pt x="302262" y="564085"/>
                            <a:pt x="211692" y="513385"/>
                            <a:pt x="0" y="553998"/>
                          </a:cubicBezTo>
                          <a:cubicBezTo>
                            <a:pt x="-44876" y="315567"/>
                            <a:pt x="27200" y="24313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Outcomes without consensus</a:t>
              </a:r>
            </a:p>
            <a:p>
              <a:pPr algn="ctr"/>
              <a:r>
                <a:rPr lang="en-US" sz="1200" dirty="0"/>
                <a:t>N= 40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1FB318E-D581-C56D-E0F3-7598BF7E2A6D}"/>
                </a:ext>
              </a:extLst>
            </p:cNvPr>
            <p:cNvSpPr txBox="1"/>
            <p:nvPr/>
          </p:nvSpPr>
          <p:spPr>
            <a:xfrm>
              <a:off x="6138157" y="4251497"/>
              <a:ext cx="2059670" cy="461665"/>
            </a:xfrm>
            <a:prstGeom prst="rect">
              <a:avLst/>
            </a:prstGeom>
            <a:solidFill>
              <a:schemeClr val="bg1"/>
            </a:solidFill>
            <a:ln w="22225" cap="rnd">
              <a:solidFill>
                <a:schemeClr val="tx1"/>
              </a:solidFill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597573"/>
                        <a:gd name="connsiteY0" fmla="*/ 0 h 553998"/>
                        <a:gd name="connsiteX1" fmla="*/ 516549 w 1597573"/>
                        <a:gd name="connsiteY1" fmla="*/ 0 h 553998"/>
                        <a:gd name="connsiteX2" fmla="*/ 1001146 w 1597573"/>
                        <a:gd name="connsiteY2" fmla="*/ 0 h 553998"/>
                        <a:gd name="connsiteX3" fmla="*/ 1597573 w 1597573"/>
                        <a:gd name="connsiteY3" fmla="*/ 0 h 553998"/>
                        <a:gd name="connsiteX4" fmla="*/ 1597573 w 1597573"/>
                        <a:gd name="connsiteY4" fmla="*/ 553998 h 553998"/>
                        <a:gd name="connsiteX5" fmla="*/ 1097000 w 1597573"/>
                        <a:gd name="connsiteY5" fmla="*/ 553998 h 553998"/>
                        <a:gd name="connsiteX6" fmla="*/ 532524 w 1597573"/>
                        <a:gd name="connsiteY6" fmla="*/ 553998 h 553998"/>
                        <a:gd name="connsiteX7" fmla="*/ 0 w 1597573"/>
                        <a:gd name="connsiteY7" fmla="*/ 553998 h 553998"/>
                        <a:gd name="connsiteX8" fmla="*/ 0 w 1597573"/>
                        <a:gd name="connsiteY8" fmla="*/ 0 h 5539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97573" h="553998" extrusionOk="0">
                          <a:moveTo>
                            <a:pt x="0" y="0"/>
                          </a:moveTo>
                          <a:cubicBezTo>
                            <a:pt x="223104" y="-51924"/>
                            <a:pt x="297481" y="54992"/>
                            <a:pt x="516549" y="0"/>
                          </a:cubicBezTo>
                          <a:cubicBezTo>
                            <a:pt x="735617" y="-54992"/>
                            <a:pt x="788729" y="53143"/>
                            <a:pt x="1001146" y="0"/>
                          </a:cubicBezTo>
                          <a:cubicBezTo>
                            <a:pt x="1213563" y="-53143"/>
                            <a:pt x="1455238" y="50223"/>
                            <a:pt x="1597573" y="0"/>
                          </a:cubicBezTo>
                          <a:cubicBezTo>
                            <a:pt x="1611001" y="154745"/>
                            <a:pt x="1548606" y="295756"/>
                            <a:pt x="1597573" y="553998"/>
                          </a:cubicBezTo>
                          <a:cubicBezTo>
                            <a:pt x="1439507" y="583824"/>
                            <a:pt x="1262608" y="525764"/>
                            <a:pt x="1097000" y="553998"/>
                          </a:cubicBezTo>
                          <a:cubicBezTo>
                            <a:pt x="931392" y="582232"/>
                            <a:pt x="762786" y="543911"/>
                            <a:pt x="532524" y="553998"/>
                          </a:cubicBezTo>
                          <a:cubicBezTo>
                            <a:pt x="302262" y="564085"/>
                            <a:pt x="211692" y="513385"/>
                            <a:pt x="0" y="553998"/>
                          </a:cubicBezTo>
                          <a:cubicBezTo>
                            <a:pt x="-44876" y="315567"/>
                            <a:pt x="27200" y="24313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Critical outcomes</a:t>
              </a:r>
            </a:p>
            <a:p>
              <a:pPr algn="ctr"/>
              <a:r>
                <a:rPr lang="en-US" sz="1200" dirty="0"/>
                <a:t>N= 16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9D34D52-ADD6-2EF4-FE11-890A53E6E877}"/>
                </a:ext>
              </a:extLst>
            </p:cNvPr>
            <p:cNvSpPr txBox="1"/>
            <p:nvPr/>
          </p:nvSpPr>
          <p:spPr>
            <a:xfrm>
              <a:off x="1474505" y="4244575"/>
              <a:ext cx="2059670" cy="461665"/>
            </a:xfrm>
            <a:prstGeom prst="rect">
              <a:avLst/>
            </a:prstGeom>
            <a:solidFill>
              <a:schemeClr val="bg1"/>
            </a:solidFill>
            <a:ln w="22225" cap="rnd">
              <a:solidFill>
                <a:schemeClr val="tx1"/>
              </a:solidFill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597573"/>
                        <a:gd name="connsiteY0" fmla="*/ 0 h 553998"/>
                        <a:gd name="connsiteX1" fmla="*/ 516549 w 1597573"/>
                        <a:gd name="connsiteY1" fmla="*/ 0 h 553998"/>
                        <a:gd name="connsiteX2" fmla="*/ 1001146 w 1597573"/>
                        <a:gd name="connsiteY2" fmla="*/ 0 h 553998"/>
                        <a:gd name="connsiteX3" fmla="*/ 1597573 w 1597573"/>
                        <a:gd name="connsiteY3" fmla="*/ 0 h 553998"/>
                        <a:gd name="connsiteX4" fmla="*/ 1597573 w 1597573"/>
                        <a:gd name="connsiteY4" fmla="*/ 553998 h 553998"/>
                        <a:gd name="connsiteX5" fmla="*/ 1097000 w 1597573"/>
                        <a:gd name="connsiteY5" fmla="*/ 553998 h 553998"/>
                        <a:gd name="connsiteX6" fmla="*/ 532524 w 1597573"/>
                        <a:gd name="connsiteY6" fmla="*/ 553998 h 553998"/>
                        <a:gd name="connsiteX7" fmla="*/ 0 w 1597573"/>
                        <a:gd name="connsiteY7" fmla="*/ 553998 h 553998"/>
                        <a:gd name="connsiteX8" fmla="*/ 0 w 1597573"/>
                        <a:gd name="connsiteY8" fmla="*/ 0 h 5539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597573" h="553998" extrusionOk="0">
                          <a:moveTo>
                            <a:pt x="0" y="0"/>
                          </a:moveTo>
                          <a:cubicBezTo>
                            <a:pt x="223104" y="-51924"/>
                            <a:pt x="297481" y="54992"/>
                            <a:pt x="516549" y="0"/>
                          </a:cubicBezTo>
                          <a:cubicBezTo>
                            <a:pt x="735617" y="-54992"/>
                            <a:pt x="788729" y="53143"/>
                            <a:pt x="1001146" y="0"/>
                          </a:cubicBezTo>
                          <a:cubicBezTo>
                            <a:pt x="1213563" y="-53143"/>
                            <a:pt x="1455238" y="50223"/>
                            <a:pt x="1597573" y="0"/>
                          </a:cubicBezTo>
                          <a:cubicBezTo>
                            <a:pt x="1611001" y="154745"/>
                            <a:pt x="1548606" y="295756"/>
                            <a:pt x="1597573" y="553998"/>
                          </a:cubicBezTo>
                          <a:cubicBezTo>
                            <a:pt x="1439507" y="583824"/>
                            <a:pt x="1262608" y="525764"/>
                            <a:pt x="1097000" y="553998"/>
                          </a:cubicBezTo>
                          <a:cubicBezTo>
                            <a:pt x="931392" y="582232"/>
                            <a:pt x="762786" y="543911"/>
                            <a:pt x="532524" y="553998"/>
                          </a:cubicBezTo>
                          <a:cubicBezTo>
                            <a:pt x="302262" y="564085"/>
                            <a:pt x="211692" y="513385"/>
                            <a:pt x="0" y="553998"/>
                          </a:cubicBezTo>
                          <a:cubicBezTo>
                            <a:pt x="-44876" y="315567"/>
                            <a:pt x="27200" y="24313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Not important outcomes</a:t>
              </a:r>
            </a:p>
            <a:p>
              <a:pPr algn="ctr"/>
              <a:r>
                <a:rPr lang="en-US" sz="1200" dirty="0"/>
                <a:t>N= 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0490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D419B-F5B5-44F1-74CB-E18396FD3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C60D16-E57B-99C3-2725-2AE3FEAE6E5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2C6818-EC63-B020-0946-F02F010DB9E1}"/>
              </a:ext>
            </a:extLst>
          </p:cNvPr>
          <p:cNvSpPr/>
          <p:nvPr/>
        </p:nvSpPr>
        <p:spPr>
          <a:xfrm>
            <a:off x="607441" y="1679479"/>
            <a:ext cx="11270974" cy="378670"/>
          </a:xfrm>
          <a:prstGeom prst="rect">
            <a:avLst/>
          </a:prstGeom>
          <a:solidFill>
            <a:srgbClr val="D3F0F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Gill Sans MT" panose="020B0502020104020203" pitchFamily="34" charset="0"/>
              <a:buChar char="–"/>
            </a:pPr>
            <a:endParaRPr lang="en-GB" dirty="0"/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6EBDAFD0-1521-C15D-353E-84EBF2004D53}"/>
              </a:ext>
            </a:extLst>
          </p:cNvPr>
          <p:cNvSpPr/>
          <p:nvPr/>
        </p:nvSpPr>
        <p:spPr>
          <a:xfrm>
            <a:off x="526473" y="1051472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IV – Steering group outcome rationalisation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C7455C-A3CE-1650-B3E9-610F55789B7B}"/>
              </a:ext>
            </a:extLst>
          </p:cNvPr>
          <p:cNvSpPr txBox="1"/>
          <p:nvPr/>
        </p:nvSpPr>
        <p:spPr>
          <a:xfrm>
            <a:off x="745435" y="1679479"/>
            <a:ext cx="11270974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br>
              <a:rPr lang="en-GB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Unexpectedly</a:t>
            </a:r>
            <a:r>
              <a:rPr lang="en-GB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number of outcomes being considered as critical (N=63) or lacking consensus (N=40)</a:t>
            </a: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Steering group rationalised the list of outcomes:</a:t>
            </a:r>
            <a:endParaRPr lang="en-GB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6B4159D-A37F-1970-1A3B-1F4BAA3134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865803"/>
              </p:ext>
            </p:extLst>
          </p:nvPr>
        </p:nvGraphicFramePr>
        <p:xfrm>
          <a:off x="745435" y="3271300"/>
          <a:ext cx="6142382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1878">
                  <a:extLst>
                    <a:ext uri="{9D8B030D-6E8A-4147-A177-3AD203B41FA5}">
                      <a16:colId xmlns:a16="http://schemas.microsoft.com/office/drawing/2014/main" val="610552556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1978703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Reason for exclusion from discussion in consensus meeting 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 of outcomes</a:t>
                      </a:r>
                      <a:endParaRPr lang="en-GB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26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Captured in other outcomes</a:t>
                      </a:r>
                    </a:p>
                    <a:p>
                      <a:pPr algn="r"/>
                      <a:r>
                        <a:rPr lang="en-GB" sz="1400" i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Forefoot amputation </a:t>
                      </a:r>
                      <a:endParaRPr lang="en-US" sz="14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668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universally relevant to all patients</a:t>
                      </a:r>
                    </a:p>
                    <a:p>
                      <a:pPr algn="r"/>
                      <a:r>
                        <a:rPr lang="en-GB" sz="1400" b="0" i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Procedural success</a:t>
                      </a:r>
                      <a:endParaRPr lang="en-US" sz="14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56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specific enough for inclusion in the COS</a:t>
                      </a:r>
                    </a:p>
                    <a:p>
                      <a:pPr algn="r"/>
                      <a:r>
                        <a:rPr lang="en-GB" sz="1400" b="0" i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Measures of response to treatment</a:t>
                      </a:r>
                      <a:endParaRPr lang="en-US" sz="14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8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a true outcome measure</a:t>
                      </a:r>
                    </a:p>
                    <a:p>
                      <a:pPr algn="r"/>
                      <a:r>
                        <a:rPr lang="en-GB" sz="1400" b="0" i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Measurement of limb perfusion</a:t>
                      </a:r>
                      <a:endParaRPr lang="en-US" sz="14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59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Treatment and not outcome</a:t>
                      </a:r>
                    </a:p>
                    <a:p>
                      <a:pPr algn="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Offloading 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21057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5A2D905-F801-94F4-A10D-832C1FE3305C}"/>
              </a:ext>
            </a:extLst>
          </p:cNvPr>
          <p:cNvSpPr txBox="1"/>
          <p:nvPr/>
        </p:nvSpPr>
        <p:spPr>
          <a:xfrm>
            <a:off x="267847" y="1688817"/>
            <a:ext cx="11937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Aim: To </a:t>
            </a:r>
            <a:r>
              <a:rPr lang="en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 that COS is relevant, practical and feasible</a:t>
            </a:r>
            <a:endParaRPr lang="en-GB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0F430-764A-AF04-A0A2-77062A6200E0}"/>
              </a:ext>
            </a:extLst>
          </p:cNvPr>
          <p:cNvSpPr txBox="1"/>
          <p:nvPr/>
        </p:nvSpPr>
        <p:spPr>
          <a:xfrm>
            <a:off x="745435" y="6298060"/>
            <a:ext cx="5007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Rationalisation process for outcomes ranked as critical in the Delphi Process.</a:t>
            </a:r>
          </a:p>
          <a:p>
            <a:r>
              <a:rPr lang="en-US" sz="1200" dirty="0"/>
              <a:t>Similar process undertaken for outcomes without consensus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105521-B462-5F04-18B1-713FFAD48D7D}"/>
              </a:ext>
            </a:extLst>
          </p:cNvPr>
          <p:cNvSpPr txBox="1"/>
          <p:nvPr/>
        </p:nvSpPr>
        <p:spPr>
          <a:xfrm>
            <a:off x="7785463" y="4137765"/>
            <a:ext cx="4230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of candidate outcomes after rationalisation:</a:t>
            </a:r>
          </a:p>
          <a:p>
            <a:pPr algn="ctr"/>
            <a:r>
              <a:rPr lang="en-US" dirty="0"/>
              <a:t>22 critical</a:t>
            </a:r>
          </a:p>
          <a:p>
            <a:pPr algn="ctr"/>
            <a:r>
              <a:rPr lang="en-US" dirty="0"/>
              <a:t>15 without consensus</a:t>
            </a:r>
          </a:p>
        </p:txBody>
      </p:sp>
      <p:sp>
        <p:nvSpPr>
          <p:cNvPr id="16" name="Right Arrow 17">
            <a:extLst>
              <a:ext uri="{FF2B5EF4-FFF2-40B4-BE49-F238E27FC236}">
                <a16:creationId xmlns:a16="http://schemas.microsoft.com/office/drawing/2014/main" id="{93D0A8F2-8E19-E64C-6DF0-B098C9B8314E}"/>
              </a:ext>
            </a:extLst>
          </p:cNvPr>
          <p:cNvSpPr/>
          <p:nvPr/>
        </p:nvSpPr>
        <p:spPr>
          <a:xfrm>
            <a:off x="7137791" y="4504528"/>
            <a:ext cx="520340" cy="23340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322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52478-EC95-A65D-2B59-73F57BBAB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890372-3C8F-56DE-BB97-DC071A1575A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92831B-E74B-CDFD-939C-F8B54253667E}"/>
              </a:ext>
            </a:extLst>
          </p:cNvPr>
          <p:cNvSpPr/>
          <p:nvPr/>
        </p:nvSpPr>
        <p:spPr>
          <a:xfrm>
            <a:off x="607441" y="1679479"/>
            <a:ext cx="11270974" cy="378670"/>
          </a:xfrm>
          <a:prstGeom prst="rect">
            <a:avLst/>
          </a:prstGeom>
          <a:solidFill>
            <a:srgbClr val="D3F0F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Gill Sans MT" panose="020B0502020104020203" pitchFamily="34" charset="0"/>
              <a:buChar char="–"/>
            </a:pPr>
            <a:endParaRPr lang="en-GB" dirty="0"/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49C384C0-F2F2-13CC-B241-6D9748DCC957}"/>
              </a:ext>
            </a:extLst>
          </p:cNvPr>
          <p:cNvSpPr/>
          <p:nvPr/>
        </p:nvSpPr>
        <p:spPr>
          <a:xfrm>
            <a:off x="526473" y="1051472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V – Consensus meeting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A261E2-8374-27A0-9246-6B7F25D88651}"/>
              </a:ext>
            </a:extLst>
          </p:cNvPr>
          <p:cNvSpPr txBox="1"/>
          <p:nvPr/>
        </p:nvSpPr>
        <p:spPr>
          <a:xfrm>
            <a:off x="267847" y="1688817"/>
            <a:ext cx="11937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Aim: To </a:t>
            </a:r>
            <a:r>
              <a:rPr lang="en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ratify the final COS</a:t>
            </a:r>
            <a:endParaRPr lang="en-GB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1E9DE-D0C3-6C31-FCB7-C04A1D3AB9A6}"/>
              </a:ext>
            </a:extLst>
          </p:cNvPr>
          <p:cNvSpPr txBox="1"/>
          <p:nvPr/>
        </p:nvSpPr>
        <p:spPr>
          <a:xfrm>
            <a:off x="607441" y="2068094"/>
            <a:ext cx="11270974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</a:t>
            </a: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nline consensus meeting attended by: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5 patient representatives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23 international experts on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diabetes-related foot disease and members of IWGDF:	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D924340-CE34-D7F2-2A50-7E777AD02C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168296"/>
              </p:ext>
            </p:extLst>
          </p:nvPr>
        </p:nvGraphicFramePr>
        <p:xfrm>
          <a:off x="1649896" y="3429000"/>
          <a:ext cx="6142382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1878">
                  <a:extLst>
                    <a:ext uri="{9D8B030D-6E8A-4147-A177-3AD203B41FA5}">
                      <a16:colId xmlns:a16="http://schemas.microsoft.com/office/drawing/2014/main" val="610552556"/>
                    </a:ext>
                  </a:extLst>
                </a:gridCol>
                <a:gridCol w="1550504">
                  <a:extLst>
                    <a:ext uri="{9D8B030D-6E8A-4147-A177-3AD203B41FA5}">
                      <a16:colId xmlns:a16="http://schemas.microsoft.com/office/drawing/2014/main" val="1978703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 kern="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Specialty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Number</a:t>
                      </a:r>
                      <a:endParaRPr lang="en-GB" sz="1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26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Diabetologists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668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Podiatrists</a:t>
                      </a:r>
                      <a:endParaRPr lang="en-US" sz="160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56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Vascular surgeons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8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Orthopaedic surgeons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59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Movement scientists</a:t>
                      </a:r>
                      <a:endParaRPr lang="en-US" sz="160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21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Plastic surgeons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13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Infectious diseases physicians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2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Trial methodologist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87202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3BA3102-423B-8D0D-4802-8FF28E0E3313}"/>
              </a:ext>
            </a:extLst>
          </p:cNvPr>
          <p:cNvSpPr txBox="1"/>
          <p:nvPr/>
        </p:nvSpPr>
        <p:spPr>
          <a:xfrm>
            <a:off x="8984974" y="4513172"/>
            <a:ext cx="22959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United Kingdom</a:t>
            </a:r>
          </a:p>
          <a:p>
            <a:r>
              <a:rPr lang="en-US" dirty="0"/>
              <a:t>USA</a:t>
            </a:r>
          </a:p>
          <a:p>
            <a:r>
              <a:rPr lang="en-US" dirty="0"/>
              <a:t>Australia</a:t>
            </a:r>
          </a:p>
          <a:p>
            <a:r>
              <a:rPr lang="en-US" dirty="0"/>
              <a:t>Netherlands</a:t>
            </a:r>
          </a:p>
          <a:p>
            <a:r>
              <a:rPr lang="en-US" dirty="0"/>
              <a:t>Portugal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7B3F56A5-A47F-9064-E3C7-DFDC23EA4277}"/>
              </a:ext>
            </a:extLst>
          </p:cNvPr>
          <p:cNvSpPr/>
          <p:nvPr/>
        </p:nvSpPr>
        <p:spPr>
          <a:xfrm>
            <a:off x="8249478" y="3737113"/>
            <a:ext cx="447261" cy="3029447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092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DEB28-58DF-01C6-6452-FD96A8023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67F228-B287-A564-2383-018387DA7FC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A53CD980-5494-7DF9-53BD-7D43D4CCEA66}"/>
              </a:ext>
            </a:extLst>
          </p:cNvPr>
          <p:cNvSpPr/>
          <p:nvPr/>
        </p:nvSpPr>
        <p:spPr>
          <a:xfrm>
            <a:off x="526473" y="837374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V – Consensus meeting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375E2CA-991B-F225-782E-859C4B06E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93427"/>
              </p:ext>
            </p:extLst>
          </p:nvPr>
        </p:nvGraphicFramePr>
        <p:xfrm>
          <a:off x="643440" y="2184435"/>
          <a:ext cx="7615977" cy="454149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8293">
                  <a:extLst>
                    <a:ext uri="{9D8B030D-6E8A-4147-A177-3AD203B41FA5}">
                      <a16:colId xmlns:a16="http://schemas.microsoft.com/office/drawing/2014/main" val="2170027387"/>
                    </a:ext>
                  </a:extLst>
                </a:gridCol>
                <a:gridCol w="804528">
                  <a:extLst>
                    <a:ext uri="{9D8B030D-6E8A-4147-A177-3AD203B41FA5}">
                      <a16:colId xmlns:a16="http://schemas.microsoft.com/office/drawing/2014/main" val="3025073140"/>
                    </a:ext>
                  </a:extLst>
                </a:gridCol>
                <a:gridCol w="868090">
                  <a:extLst>
                    <a:ext uri="{9D8B030D-6E8A-4147-A177-3AD203B41FA5}">
                      <a16:colId xmlns:a16="http://schemas.microsoft.com/office/drawing/2014/main" val="3435762576"/>
                    </a:ext>
                  </a:extLst>
                </a:gridCol>
                <a:gridCol w="853072">
                  <a:extLst>
                    <a:ext uri="{9D8B030D-6E8A-4147-A177-3AD203B41FA5}">
                      <a16:colId xmlns:a16="http://schemas.microsoft.com/office/drawing/2014/main" val="3915700823"/>
                    </a:ext>
                  </a:extLst>
                </a:gridCol>
                <a:gridCol w="822237">
                  <a:extLst>
                    <a:ext uri="{9D8B030D-6E8A-4147-A177-3AD203B41FA5}">
                      <a16:colId xmlns:a16="http://schemas.microsoft.com/office/drawing/2014/main" val="3492182448"/>
                    </a:ext>
                  </a:extLst>
                </a:gridCol>
                <a:gridCol w="822238">
                  <a:extLst>
                    <a:ext uri="{9D8B030D-6E8A-4147-A177-3AD203B41FA5}">
                      <a16:colId xmlns:a16="http://schemas.microsoft.com/office/drawing/2014/main" val="2225647549"/>
                    </a:ext>
                  </a:extLst>
                </a:gridCol>
                <a:gridCol w="1017519">
                  <a:extLst>
                    <a:ext uri="{9D8B030D-6E8A-4147-A177-3AD203B41FA5}">
                      <a16:colId xmlns:a16="http://schemas.microsoft.com/office/drawing/2014/main" val="2839928903"/>
                    </a:ext>
                  </a:extLst>
                </a:gridCol>
              </a:tblGrid>
              <a:tr h="339629"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Outcomes ranked as critical in the Delphi process</a:t>
                      </a:r>
                    </a:p>
                  </a:txBody>
                  <a:tcPr anchor="ctr">
                    <a:solidFill>
                      <a:srgbClr val="D3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Participants voting for exclusion</a:t>
                      </a:r>
                    </a:p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(rated 1-3) (%)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Participants voting as no consensus</a:t>
                      </a:r>
                    </a:p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(rated 4-6) (%)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Participants voting for inclusion</a:t>
                      </a:r>
                      <a:b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(rated 7-9) (%)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026639"/>
                  </a:ext>
                </a:extLst>
              </a:tr>
              <a:tr h="3396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Delphi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Consensus meeting 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Delphi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Consensus meeting 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Delphi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Consensus meeting 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786140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Mortality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935305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Wound healing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456377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Major amputation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93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95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036274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Minor amputation 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85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348846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Ulcer recurrence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51444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Time to healing 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85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521882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Infection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8011"/>
                  </a:ext>
                </a:extLst>
              </a:tr>
              <a:tr h="139716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New ulceration 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77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533747"/>
                  </a:ext>
                </a:extLst>
              </a:tr>
              <a:tr h="169814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Health-related quality of life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72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00120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Osteomyelitis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71</a:t>
                      </a:r>
                      <a:endParaRPr lang="en-GB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3890761397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Hospital admission 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79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1597702346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Revascularisation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985872311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Global quality of life 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4035290729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Cardiovascular events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3294465436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Ambulatory status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76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2207147608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Pain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73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2537205825"/>
                  </a:ext>
                </a:extLst>
              </a:tr>
              <a:tr h="169814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Change in ulcer dimensions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79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4195176485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Acute kidney injury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450486189"/>
                  </a:ext>
                </a:extLst>
              </a:tr>
              <a:tr h="169814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Need for antimicrobial treatment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704980504"/>
                  </a:ext>
                </a:extLst>
              </a:tr>
              <a:tr h="169814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Need for additional surgical procedures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2964700121"/>
                  </a:ext>
                </a:extLst>
              </a:tr>
              <a:tr h="169814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Degree of granulation tissue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54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70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4211182909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Tolerability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86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/>
                </a:tc>
                <a:extLst>
                  <a:ext uri="{0D108BD9-81ED-4DB2-BD59-A6C34878D82A}">
                    <a16:rowId xmlns:a16="http://schemas.microsoft.com/office/drawing/2014/main" val="24707745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D84EA9C-99D4-C397-3205-D159C5D95582}"/>
              </a:ext>
            </a:extLst>
          </p:cNvPr>
          <p:cNvSpPr txBox="1"/>
          <p:nvPr/>
        </p:nvSpPr>
        <p:spPr>
          <a:xfrm>
            <a:off x="526473" y="1538104"/>
            <a:ext cx="11241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37 out of 103 longlisted outcomes (22 ranked as critical and 15 without consensus) were discussed and voted on in the consensus meeting 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2A45B1-3BEC-B404-2AC6-2E5C6B581AEF}"/>
              </a:ext>
            </a:extLst>
          </p:cNvPr>
          <p:cNvSpPr txBox="1"/>
          <p:nvPr/>
        </p:nvSpPr>
        <p:spPr>
          <a:xfrm>
            <a:off x="8778240" y="3429000"/>
            <a:ext cx="2007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voted as critical </a:t>
            </a:r>
          </a:p>
        </p:txBody>
      </p:sp>
    </p:spTree>
    <p:extLst>
      <p:ext uri="{BB962C8B-B14F-4D97-AF65-F5344CB8AC3E}">
        <p14:creationId xmlns:p14="http://schemas.microsoft.com/office/powerpoint/2010/main" val="2676555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F0488-14EB-7189-EF6B-6626A9839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B54091-675C-2FD9-918B-37A38FCEAD7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development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5F89AD5C-DF92-A7FE-E6F0-C52EEF5B839A}"/>
              </a:ext>
            </a:extLst>
          </p:cNvPr>
          <p:cNvSpPr/>
          <p:nvPr/>
        </p:nvSpPr>
        <p:spPr>
          <a:xfrm>
            <a:off x="526473" y="837374"/>
            <a:ext cx="11351942" cy="628007"/>
          </a:xfrm>
          <a:prstGeom prst="roundRect">
            <a:avLst/>
          </a:prstGeom>
          <a:solidFill>
            <a:srgbClr val="D3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Helvetica" pitchFamily="2" charset="0"/>
              </a:rPr>
              <a:t>Phase V – Consensus meeting</a:t>
            </a:r>
            <a:endParaRPr lang="en-GB" b="1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00AA6DB-AB30-B4DC-92C8-67408AE33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775225"/>
              </p:ext>
            </p:extLst>
          </p:nvPr>
        </p:nvGraphicFramePr>
        <p:xfrm>
          <a:off x="623562" y="2607512"/>
          <a:ext cx="7615977" cy="335932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8293">
                  <a:extLst>
                    <a:ext uri="{9D8B030D-6E8A-4147-A177-3AD203B41FA5}">
                      <a16:colId xmlns:a16="http://schemas.microsoft.com/office/drawing/2014/main" val="2170027387"/>
                    </a:ext>
                  </a:extLst>
                </a:gridCol>
                <a:gridCol w="804528">
                  <a:extLst>
                    <a:ext uri="{9D8B030D-6E8A-4147-A177-3AD203B41FA5}">
                      <a16:colId xmlns:a16="http://schemas.microsoft.com/office/drawing/2014/main" val="3025073140"/>
                    </a:ext>
                  </a:extLst>
                </a:gridCol>
                <a:gridCol w="868090">
                  <a:extLst>
                    <a:ext uri="{9D8B030D-6E8A-4147-A177-3AD203B41FA5}">
                      <a16:colId xmlns:a16="http://schemas.microsoft.com/office/drawing/2014/main" val="3435762576"/>
                    </a:ext>
                  </a:extLst>
                </a:gridCol>
                <a:gridCol w="853072">
                  <a:extLst>
                    <a:ext uri="{9D8B030D-6E8A-4147-A177-3AD203B41FA5}">
                      <a16:colId xmlns:a16="http://schemas.microsoft.com/office/drawing/2014/main" val="3915700823"/>
                    </a:ext>
                  </a:extLst>
                </a:gridCol>
                <a:gridCol w="822237">
                  <a:extLst>
                    <a:ext uri="{9D8B030D-6E8A-4147-A177-3AD203B41FA5}">
                      <a16:colId xmlns:a16="http://schemas.microsoft.com/office/drawing/2014/main" val="3492182448"/>
                    </a:ext>
                  </a:extLst>
                </a:gridCol>
                <a:gridCol w="822238">
                  <a:extLst>
                    <a:ext uri="{9D8B030D-6E8A-4147-A177-3AD203B41FA5}">
                      <a16:colId xmlns:a16="http://schemas.microsoft.com/office/drawing/2014/main" val="2225647549"/>
                    </a:ext>
                  </a:extLst>
                </a:gridCol>
                <a:gridCol w="1017519">
                  <a:extLst>
                    <a:ext uri="{9D8B030D-6E8A-4147-A177-3AD203B41FA5}">
                      <a16:colId xmlns:a16="http://schemas.microsoft.com/office/drawing/2014/main" val="2839928903"/>
                    </a:ext>
                  </a:extLst>
                </a:gridCol>
              </a:tblGrid>
              <a:tr h="339629"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Outcomes without consensus after the Delphi process</a:t>
                      </a:r>
                    </a:p>
                  </a:txBody>
                  <a:tcPr anchor="ctr">
                    <a:solidFill>
                      <a:srgbClr val="D3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Participants voting for exclusion</a:t>
                      </a:r>
                    </a:p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(rated 1-3) (%)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Participants voting as no consensus</a:t>
                      </a:r>
                    </a:p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(rated 4-6) (%)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Participants voting for inclusion</a:t>
                      </a:r>
                      <a:b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(rated 7-9) (%)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026639"/>
                  </a:ext>
                </a:extLst>
              </a:tr>
              <a:tr h="3396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Delphi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Consensus meeting 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Delphi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Consensus meeting 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Delphi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Consensus meeting </a:t>
                      </a:r>
                      <a:endParaRPr lang="en-GB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269" marR="28269" marT="0" marB="0" anchor="ctr">
                    <a:solidFill>
                      <a:srgbClr val="D3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786140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Length of hospital stay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935305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Falls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456377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Cerebrovascular events 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036274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Requirement for social care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348846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Foot fracture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69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51444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Levels of exudate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521882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Psychological impact on partner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8011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Sleep disturbance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533747"/>
                  </a:ext>
                </a:extLst>
              </a:tr>
              <a:tr h="169814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Foot swelling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00120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Odour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81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761397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Wound bleeding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81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702346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Anaemia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57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872311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Respiratory complications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290729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Weight loss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465436"/>
                  </a:ext>
                </a:extLst>
              </a:tr>
              <a:tr h="84907">
                <a:tc>
                  <a:txBody>
                    <a:bodyPr/>
                    <a:lstStyle/>
                    <a:p>
                      <a:pPr algn="l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Development of cataract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96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51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14760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3D24E81-8AD4-4CE9-3AD3-1E0530F634AD}"/>
              </a:ext>
            </a:extLst>
          </p:cNvPr>
          <p:cNvSpPr txBox="1"/>
          <p:nvPr/>
        </p:nvSpPr>
        <p:spPr>
          <a:xfrm>
            <a:off x="526473" y="1538104"/>
            <a:ext cx="11241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37 out of 103 longlisted outcomes (22 ranked as critical and 15 without consensus) were discussed and voted on in the consensus meeting </a:t>
            </a:r>
            <a:endParaRPr lang="en-US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A95383-4308-2927-BB8D-BC54532DAC90}"/>
              </a:ext>
            </a:extLst>
          </p:cNvPr>
          <p:cNvSpPr txBox="1"/>
          <p:nvPr/>
        </p:nvSpPr>
        <p:spPr>
          <a:xfrm>
            <a:off x="8961120" y="3788229"/>
            <a:ext cx="1827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 voted as critical</a:t>
            </a:r>
          </a:p>
        </p:txBody>
      </p:sp>
    </p:spTree>
    <p:extLst>
      <p:ext uri="{BB962C8B-B14F-4D97-AF65-F5344CB8AC3E}">
        <p14:creationId xmlns:p14="http://schemas.microsoft.com/office/powerpoint/2010/main" val="2161711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872BE-3EB2-9EE3-47B0-FF77CD385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B4687D-242A-4DFC-278F-92ACE01D16B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3B024C6-2D15-49E2-F8EA-DBDCAB93B835}"/>
              </a:ext>
            </a:extLst>
          </p:cNvPr>
          <p:cNvGrpSpPr/>
          <p:nvPr/>
        </p:nvGrpSpPr>
        <p:grpSpPr>
          <a:xfrm>
            <a:off x="1223768" y="2232162"/>
            <a:ext cx="9435523" cy="1672709"/>
            <a:chOff x="1310000" y="4717683"/>
            <a:chExt cx="7941788" cy="167270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089AE47-39B1-1566-77CD-CF9A01DDC9FD}"/>
                </a:ext>
              </a:extLst>
            </p:cNvPr>
            <p:cNvGrpSpPr/>
            <p:nvPr/>
          </p:nvGrpSpPr>
          <p:grpSpPr>
            <a:xfrm>
              <a:off x="1310000" y="4717683"/>
              <a:ext cx="7941788" cy="1672709"/>
              <a:chOff x="598401" y="4761102"/>
              <a:chExt cx="7941788" cy="167270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248D199-ADD2-DEB1-B1A0-D0258557FC2E}"/>
                  </a:ext>
                </a:extLst>
              </p:cNvPr>
              <p:cNvSpPr txBox="1"/>
              <p:nvPr/>
            </p:nvSpPr>
            <p:spPr>
              <a:xfrm>
                <a:off x="598401" y="4761102"/>
                <a:ext cx="7941788" cy="369332"/>
              </a:xfrm>
              <a:prstGeom prst="rect">
                <a:avLst/>
              </a:prstGeom>
              <a:solidFill>
                <a:srgbClr val="15608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Core Outcome Set for studies assessing treatments for diabetes-related foot ulceration 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98AEC5B-2685-5E74-D21B-8A935C89C13B}"/>
                  </a:ext>
                </a:extLst>
              </p:cNvPr>
              <p:cNvSpPr txBox="1"/>
              <p:nvPr/>
            </p:nvSpPr>
            <p:spPr>
              <a:xfrm>
                <a:off x="598401" y="5233482"/>
                <a:ext cx="4424014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Wound healing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Time to healing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New/recurrent ulceration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Infection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4FA644-D1D0-CDFB-58AA-6CBAE8EECA0B}"/>
                </a:ext>
              </a:extLst>
            </p:cNvPr>
            <p:cNvSpPr txBox="1"/>
            <p:nvPr/>
          </p:nvSpPr>
          <p:spPr>
            <a:xfrm>
              <a:off x="5124631" y="5185709"/>
              <a:ext cx="4127157" cy="1200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 startAt="5"/>
              </a:pPr>
              <a:r>
                <a:rPr lang="en-US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Major amputation (above the ankle level)</a:t>
              </a:r>
            </a:p>
            <a:p>
              <a:pPr marL="342900" indent="-342900">
                <a:buFont typeface="+mj-lt"/>
                <a:buAutoNum type="arabicPeriod" startAt="5"/>
              </a:pPr>
              <a:r>
                <a:rPr lang="en-US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Minor amputation (below the ankle level)</a:t>
              </a:r>
            </a:p>
            <a:p>
              <a:pPr marL="342900" indent="-342900">
                <a:buFont typeface="+mj-lt"/>
                <a:buAutoNum type="arabicPeriod" startAt="5"/>
              </a:pPr>
              <a:r>
                <a:rPr lang="en-US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Health-related quality of life</a:t>
              </a:r>
            </a:p>
            <a:p>
              <a:pPr marL="342900" indent="-342900">
                <a:buFont typeface="+mj-lt"/>
                <a:buAutoNum type="arabicPeriod" startAt="5"/>
              </a:pPr>
              <a:r>
                <a:rPr lang="en-US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Mortality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3EB0321-9CD8-732B-624F-3FD8F41EAD1A}"/>
              </a:ext>
            </a:extLst>
          </p:cNvPr>
          <p:cNvSpPr txBox="1"/>
          <p:nvPr/>
        </p:nvSpPr>
        <p:spPr>
          <a:xfrm>
            <a:off x="1223769" y="4454514"/>
            <a:ext cx="9435522" cy="646331"/>
          </a:xfrm>
          <a:prstGeom prst="rect">
            <a:avLst/>
          </a:prstGeom>
          <a:solidFill>
            <a:schemeClr val="accent2">
              <a:alpha val="38000"/>
            </a:schemeClr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 of outcomes that should be measured and reported</a:t>
            </a:r>
            <a:r>
              <a:rPr lang="en-GB" sz="18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as a </a:t>
            </a:r>
            <a:r>
              <a:rPr lang="en-GB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minimum</a:t>
            </a:r>
            <a:r>
              <a:rPr lang="en-GB" sz="18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GB" sz="18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all </a:t>
            </a:r>
            <a:r>
              <a:rPr lang="en-GB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studies assessing treatments for diabetes-related foot ulceration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D68391-7E3F-0FF8-3EA6-E02A36F0D157}"/>
              </a:ext>
            </a:extLst>
          </p:cNvPr>
          <p:cNvSpPr txBox="1"/>
          <p:nvPr/>
        </p:nvSpPr>
        <p:spPr>
          <a:xfrm>
            <a:off x="522514" y="1009752"/>
            <a:ext cx="1115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0" dirty="0">
                <a:solidFill>
                  <a:srgbClr val="38363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consensus meeting participants unanimously ratified the final COS for studies assessing interventions for diabetes-related foot ulceration by the end of the meeting and agreed to include eight outcomes: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011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83C87-BF9D-7EFD-6CB5-E53960608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F91B777-6D86-B461-BDC1-A1791773A15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– Next Steps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 descr="A red and white sign with white text&#10;&#10;Description automatically generated">
            <a:extLst>
              <a:ext uri="{FF2B5EF4-FFF2-40B4-BE49-F238E27FC236}">
                <a16:creationId xmlns:a16="http://schemas.microsoft.com/office/drawing/2014/main" id="{7DC32404-0193-F082-1156-FF39804E2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585" y="1471895"/>
            <a:ext cx="7044510" cy="30552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1FCBCD0-B5A7-4F85-C7CA-C9C892DFF5A2}"/>
              </a:ext>
            </a:extLst>
          </p:cNvPr>
          <p:cNvSpPr txBox="1"/>
          <p:nvPr/>
        </p:nvSpPr>
        <p:spPr>
          <a:xfrm>
            <a:off x="463826" y="1102563"/>
            <a:ext cx="7405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Development of a strategy to increase visibility and uptake of the DFU COS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3643DE-A996-2719-1090-EE01C1D3219A}"/>
              </a:ext>
            </a:extLst>
          </p:cNvPr>
          <p:cNvSpPr txBox="1"/>
          <p:nvPr/>
        </p:nvSpPr>
        <p:spPr>
          <a:xfrm>
            <a:off x="581490" y="4896468"/>
            <a:ext cx="11042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Development of a Core Descriptor Set: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Agreed set of baseline patient characteristics which should be reported, as a minimum by each study assessing DFU interventions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Systematic review and Delphi Round 1 completed</a:t>
            </a:r>
          </a:p>
        </p:txBody>
      </p:sp>
    </p:spTree>
    <p:extLst>
      <p:ext uri="{BB962C8B-B14F-4D97-AF65-F5344CB8AC3E}">
        <p14:creationId xmlns:p14="http://schemas.microsoft.com/office/powerpoint/2010/main" val="1487505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09EB5-D031-2736-6CB4-EC587272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F0C928-1EB1-3093-DA9C-1171D728D95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 Study Group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A8EBFB-89A2-5C6C-DC58-CAD0E0E6ADA4}"/>
              </a:ext>
            </a:extLst>
          </p:cNvPr>
          <p:cNvSpPr txBox="1"/>
          <p:nvPr/>
        </p:nvSpPr>
        <p:spPr>
          <a:xfrm>
            <a:off x="5799909" y="4545874"/>
            <a:ext cx="1737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Vascular Surgery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6C3289E-E385-1BC9-A157-A3ADCA8EEF45}"/>
              </a:ext>
            </a:extLst>
          </p:cNvPr>
          <p:cNvGrpSpPr/>
          <p:nvPr/>
        </p:nvGrpSpPr>
        <p:grpSpPr>
          <a:xfrm>
            <a:off x="4613510" y="3645624"/>
            <a:ext cx="2978333" cy="3051164"/>
            <a:chOff x="796833" y="1818756"/>
            <a:chExt cx="2978333" cy="30511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BA2150E-73DE-0FC9-D3EB-AED58576AB51}"/>
                </a:ext>
              </a:extLst>
            </p:cNvPr>
            <p:cNvSpPr/>
            <p:nvPr/>
          </p:nvSpPr>
          <p:spPr>
            <a:xfrm>
              <a:off x="796834" y="2298137"/>
              <a:ext cx="2978332" cy="25717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Robert J. Hinchliffe</a:t>
              </a: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David Russell</a:t>
              </a: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Joseph L. Mills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Robert </a:t>
              </a:r>
              <a:r>
                <a:rPr lang="en-GB" kern="100" dirty="0" err="1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Fitridge</a:t>
              </a:r>
              <a:endParaRPr lang="en-GB" kern="1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 err="1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Jayer</a:t>
              </a:r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Chung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Aleksandra Staniszewska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Christopher Ashmore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Joseph Shalhoub</a:t>
              </a:r>
            </a:p>
            <a:p>
              <a:pPr algn="ctr"/>
              <a:r>
                <a:rPr lang="en-GB" sz="1800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George Dovell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158254-F2A8-5423-18FB-E65314396F59}"/>
                </a:ext>
              </a:extLst>
            </p:cNvPr>
            <p:cNvSpPr/>
            <p:nvPr/>
          </p:nvSpPr>
          <p:spPr>
            <a:xfrm>
              <a:off x="796833" y="1818756"/>
              <a:ext cx="2978333" cy="48943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Vascular Surgery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20AA6C-D4E2-73D8-8FC1-D85D2B21B716}"/>
              </a:ext>
            </a:extLst>
          </p:cNvPr>
          <p:cNvGrpSpPr/>
          <p:nvPr/>
        </p:nvGrpSpPr>
        <p:grpSpPr>
          <a:xfrm>
            <a:off x="433345" y="960828"/>
            <a:ext cx="2978333" cy="1679711"/>
            <a:chOff x="796833" y="1818756"/>
            <a:chExt cx="2978333" cy="16797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940739B-6F47-9D95-6926-ACEAED50F0B1}"/>
                </a:ext>
              </a:extLst>
            </p:cNvPr>
            <p:cNvSpPr/>
            <p:nvPr/>
          </p:nvSpPr>
          <p:spPr>
            <a:xfrm>
              <a:off x="796834" y="2298138"/>
              <a:ext cx="2978332" cy="12003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Frances Game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Ketan </a:t>
              </a:r>
              <a:r>
                <a:rPr lang="en-GB" kern="100" dirty="0" err="1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Dhatariya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Michael Edmonds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Emma J. Hamilton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D4B1729-271E-8F6D-ABCB-4899FEE86B79}"/>
                </a:ext>
              </a:extLst>
            </p:cNvPr>
            <p:cNvSpPr/>
            <p:nvPr/>
          </p:nvSpPr>
          <p:spPr>
            <a:xfrm>
              <a:off x="796833" y="1818756"/>
              <a:ext cx="2978333" cy="48943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Diabetes and Endocrinology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44519C1-C1B9-61DF-D9A2-2759576A4F02}"/>
              </a:ext>
            </a:extLst>
          </p:cNvPr>
          <p:cNvGrpSpPr/>
          <p:nvPr/>
        </p:nvGrpSpPr>
        <p:grpSpPr>
          <a:xfrm>
            <a:off x="433346" y="4832307"/>
            <a:ext cx="2978333" cy="1846660"/>
            <a:chOff x="796833" y="1818756"/>
            <a:chExt cx="2978333" cy="184666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91A356B-A999-C07A-12A6-9F5A6F4C9018}"/>
                </a:ext>
              </a:extLst>
            </p:cNvPr>
            <p:cNvSpPr/>
            <p:nvPr/>
          </p:nvSpPr>
          <p:spPr>
            <a:xfrm>
              <a:off x="796833" y="2465087"/>
              <a:ext cx="2978332" cy="12003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Catherine Gooday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Vivienne Chuter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Matilde Monteiro-Soares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David G.</a:t>
              </a:r>
              <a:r>
                <a:rPr lang="en-GB" kern="100" baseline="300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Armstrong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EDEE0AB-9A6E-9D91-A436-51BC0D344444}"/>
                </a:ext>
              </a:extLst>
            </p:cNvPr>
            <p:cNvSpPr/>
            <p:nvPr/>
          </p:nvSpPr>
          <p:spPr>
            <a:xfrm>
              <a:off x="796833" y="1818756"/>
              <a:ext cx="2978333" cy="646331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Podiatry and Podiatric Surgery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0330B17-A578-313C-A42F-F5C263ACBC98}"/>
              </a:ext>
            </a:extLst>
          </p:cNvPr>
          <p:cNvGrpSpPr/>
          <p:nvPr/>
        </p:nvGrpSpPr>
        <p:grpSpPr>
          <a:xfrm>
            <a:off x="8563214" y="986455"/>
            <a:ext cx="2978333" cy="1881695"/>
            <a:chOff x="796833" y="1818756"/>
            <a:chExt cx="2978333" cy="188169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8322FE-56D3-CAC7-5FA1-6167E76DCF3B}"/>
                </a:ext>
              </a:extLst>
            </p:cNvPr>
            <p:cNvSpPr/>
            <p:nvPr/>
          </p:nvSpPr>
          <p:spPr>
            <a:xfrm>
              <a:off x="796834" y="2298138"/>
              <a:ext cx="2978332" cy="140231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Linda Brodie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</a:rPr>
                <a:t>Janet Harford</a:t>
              </a:r>
            </a:p>
            <a:p>
              <a:pPr algn="ctr"/>
              <a:r>
                <a:rPr lang="en-GB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</a:rPr>
                <a:t>Brenda Riley</a:t>
              </a:r>
            </a:p>
            <a:p>
              <a:pPr algn="ctr"/>
              <a:r>
                <a:rPr lang="en-GB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</a:rPr>
                <a:t>Sarah Parsons</a:t>
              </a:r>
            </a:p>
            <a:p>
              <a:pPr algn="ctr"/>
              <a:r>
                <a:rPr lang="en-GB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</a:rPr>
                <a:t>Michael Vernon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EDF8914-3EBD-2BB7-BD19-3FADB78B593A}"/>
                </a:ext>
              </a:extLst>
            </p:cNvPr>
            <p:cNvSpPr/>
            <p:nvPr/>
          </p:nvSpPr>
          <p:spPr>
            <a:xfrm>
              <a:off x="796833" y="1818756"/>
              <a:ext cx="2978333" cy="48943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Patient representatives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F66C5D-011E-0AFF-5A56-2F8B1CCB9849}"/>
              </a:ext>
            </a:extLst>
          </p:cNvPr>
          <p:cNvGrpSpPr/>
          <p:nvPr/>
        </p:nvGrpSpPr>
        <p:grpSpPr>
          <a:xfrm>
            <a:off x="4613510" y="2320457"/>
            <a:ext cx="2978333" cy="968823"/>
            <a:chOff x="796833" y="1818756"/>
            <a:chExt cx="2978333" cy="96882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573365D-DB94-C6DF-3E59-111B40455DEA}"/>
                </a:ext>
              </a:extLst>
            </p:cNvPr>
            <p:cNvSpPr/>
            <p:nvPr/>
          </p:nvSpPr>
          <p:spPr>
            <a:xfrm>
              <a:off x="796834" y="2298139"/>
              <a:ext cx="2978332" cy="4894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Jane Nixon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9A032D4-828D-6C68-30AF-8AB1FF220567}"/>
                </a:ext>
              </a:extLst>
            </p:cNvPr>
            <p:cNvSpPr/>
            <p:nvPr/>
          </p:nvSpPr>
          <p:spPr>
            <a:xfrm>
              <a:off x="796833" y="1818756"/>
              <a:ext cx="2978333" cy="48943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Trials methodology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B97ADC-C137-8EF1-BFF8-FF66A80023EB}"/>
              </a:ext>
            </a:extLst>
          </p:cNvPr>
          <p:cNvGrpSpPr/>
          <p:nvPr/>
        </p:nvGrpSpPr>
        <p:grpSpPr>
          <a:xfrm>
            <a:off x="433344" y="3133551"/>
            <a:ext cx="2978333" cy="1200593"/>
            <a:chOff x="796833" y="1818756"/>
            <a:chExt cx="2978333" cy="120059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1EB0AAA-1FDD-92C3-1204-8527BA9D344B}"/>
                </a:ext>
              </a:extLst>
            </p:cNvPr>
            <p:cNvSpPr/>
            <p:nvPr/>
          </p:nvSpPr>
          <p:spPr>
            <a:xfrm>
              <a:off x="796834" y="2298138"/>
              <a:ext cx="2978332" cy="7212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Dane K. </a:t>
              </a:r>
              <a:r>
                <a:rPr lang="en-GB" kern="100" dirty="0" err="1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Wukich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Venu </a:t>
              </a:r>
              <a:r>
                <a:rPr lang="en-GB" kern="100" dirty="0" err="1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Kavarthapu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F9D559F-5C8A-8866-EA6B-8F5F8BF01156}"/>
                </a:ext>
              </a:extLst>
            </p:cNvPr>
            <p:cNvSpPr/>
            <p:nvPr/>
          </p:nvSpPr>
          <p:spPr>
            <a:xfrm>
              <a:off x="796833" y="1818756"/>
              <a:ext cx="2978333" cy="48943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Orthopaedic Surgery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B1B0BA3-9635-EFD3-5253-5E36F84F5176}"/>
              </a:ext>
            </a:extLst>
          </p:cNvPr>
          <p:cNvGrpSpPr/>
          <p:nvPr/>
        </p:nvGrpSpPr>
        <p:grpSpPr>
          <a:xfrm>
            <a:off x="4606832" y="986455"/>
            <a:ext cx="2978333" cy="927623"/>
            <a:chOff x="796833" y="1818756"/>
            <a:chExt cx="2978333" cy="927623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6CC3DDC-7500-1B8D-8489-3F13E493DA1F}"/>
                </a:ext>
              </a:extLst>
            </p:cNvPr>
            <p:cNvSpPr/>
            <p:nvPr/>
          </p:nvSpPr>
          <p:spPr>
            <a:xfrm>
              <a:off x="796834" y="2298138"/>
              <a:ext cx="2978332" cy="44824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0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Lawrence A. Lavery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732343D-CEC7-2F52-5CD4-32FE2BD51FD8}"/>
                </a:ext>
              </a:extLst>
            </p:cNvPr>
            <p:cNvSpPr/>
            <p:nvPr/>
          </p:nvSpPr>
          <p:spPr>
            <a:xfrm>
              <a:off x="796833" y="1818756"/>
              <a:ext cx="2978333" cy="48943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Plastic Surgery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7C2A024-7EA7-9569-5BF9-11363A3172A4}"/>
              </a:ext>
            </a:extLst>
          </p:cNvPr>
          <p:cNvGrpSpPr/>
          <p:nvPr/>
        </p:nvGrpSpPr>
        <p:grpSpPr>
          <a:xfrm>
            <a:off x="8563214" y="3097859"/>
            <a:ext cx="2978333" cy="1125713"/>
            <a:chOff x="796833" y="1818756"/>
            <a:chExt cx="2978333" cy="112571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0B7F899-F7C3-1605-4455-443D0A7AED39}"/>
                </a:ext>
              </a:extLst>
            </p:cNvPr>
            <p:cNvSpPr/>
            <p:nvPr/>
          </p:nvSpPr>
          <p:spPr>
            <a:xfrm>
              <a:off x="796834" y="2298138"/>
              <a:ext cx="29783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Sicco A. Bus</a:t>
              </a:r>
            </a:p>
            <a:p>
              <a:pPr algn="ctr"/>
              <a:r>
                <a:rPr lang="en-GB" sz="1800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Jaap van </a:t>
              </a:r>
              <a:r>
                <a:rPr lang="en-GB" sz="1800" kern="100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Netten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ADA2DCE-423F-AF16-BEBE-C5E00332F4CB}"/>
                </a:ext>
              </a:extLst>
            </p:cNvPr>
            <p:cNvSpPr/>
            <p:nvPr/>
          </p:nvSpPr>
          <p:spPr>
            <a:xfrm>
              <a:off x="796833" y="1818756"/>
              <a:ext cx="2978333" cy="48943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Human Movement Science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96683AB-323D-1ED5-3AFD-C223C6D3DFF1}"/>
              </a:ext>
            </a:extLst>
          </p:cNvPr>
          <p:cNvGrpSpPr/>
          <p:nvPr/>
        </p:nvGrpSpPr>
        <p:grpSpPr>
          <a:xfrm>
            <a:off x="8563214" y="4415947"/>
            <a:ext cx="2978333" cy="968823"/>
            <a:chOff x="796833" y="1818756"/>
            <a:chExt cx="2978333" cy="96882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F67A5FC-32E0-7846-A5CA-E6FCDED790F7}"/>
                </a:ext>
              </a:extLst>
            </p:cNvPr>
            <p:cNvSpPr/>
            <p:nvPr/>
          </p:nvSpPr>
          <p:spPr>
            <a:xfrm>
              <a:off x="796834" y="2298139"/>
              <a:ext cx="2978332" cy="4894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kern="100" dirty="0">
                  <a:solidFill>
                    <a:schemeClr val="tx1"/>
                  </a:solidFill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Ed</a:t>
              </a:r>
              <a:r>
                <a:rPr lang="en-GB" sz="1800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gar J.G. Peters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A5ECFC2-8201-3047-0037-A3798B0DEC0E}"/>
                </a:ext>
              </a:extLst>
            </p:cNvPr>
            <p:cNvSpPr/>
            <p:nvPr/>
          </p:nvSpPr>
          <p:spPr>
            <a:xfrm>
              <a:off x="796833" y="1818756"/>
              <a:ext cx="2978333" cy="48943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Infectious Diseases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4C47963-8813-0D18-11D7-70BBC9CA9218}"/>
              </a:ext>
            </a:extLst>
          </p:cNvPr>
          <p:cNvGrpSpPr/>
          <p:nvPr/>
        </p:nvGrpSpPr>
        <p:grpSpPr>
          <a:xfrm>
            <a:off x="8563214" y="5575756"/>
            <a:ext cx="2978333" cy="1125713"/>
            <a:chOff x="796833" y="1818756"/>
            <a:chExt cx="2978333" cy="1125713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F9D76A9-33BA-F613-C696-930D44FB1D57}"/>
                </a:ext>
              </a:extLst>
            </p:cNvPr>
            <p:cNvSpPr/>
            <p:nvPr/>
          </p:nvSpPr>
          <p:spPr>
            <a:xfrm>
              <a:off x="796834" y="2298138"/>
              <a:ext cx="2978332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0" i="0" u="none" strike="noStrike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Maia Osborne-</a:t>
              </a:r>
              <a:r>
                <a:rPr lang="en-GB" b="0" i="0" u="none" strike="noStrike" dirty="0" err="1"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Grinter</a:t>
              </a:r>
              <a:endParaRPr lang="en-GB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GB" kern="1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Aptos" panose="020B0004020202020204" pitchFamily="34" charset="0"/>
                  <a:cs typeface="Calibri" panose="020F0502020204030204" pitchFamily="34" charset="0"/>
                </a:rPr>
                <a:t>Amy Jones </a:t>
              </a:r>
              <a:endParaRPr lang="en-GB" kern="100" baseline="30000" dirty="0">
                <a:solidFill>
                  <a:schemeClr val="tx1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7657801-3D9A-8319-AB7E-2E988B4AA8B0}"/>
                </a:ext>
              </a:extLst>
            </p:cNvPr>
            <p:cNvSpPr/>
            <p:nvPr/>
          </p:nvSpPr>
          <p:spPr>
            <a:xfrm>
              <a:off x="796833" y="1818756"/>
              <a:ext cx="2978333" cy="489439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Resident Doctors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2298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E7252-3AAB-279E-67A0-012AAC0B5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CC7B739-30DC-DE45-A111-628C90BAAB6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05354" cy="7471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 cap="none" dirty="0">
                <a:latin typeface="Calibri" panose="020F0502020204030204" pitchFamily="34" charset="0"/>
                <a:cs typeface="Calibri" panose="020F0502020204030204" pitchFamily="34" charset="0"/>
              </a:rPr>
              <a:t>	DFU COS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2290E84-7443-31C6-A905-48FF1965D3F1}"/>
              </a:ext>
            </a:extLst>
          </p:cNvPr>
          <p:cNvGrpSpPr/>
          <p:nvPr/>
        </p:nvGrpSpPr>
        <p:grpSpPr>
          <a:xfrm>
            <a:off x="1378238" y="1618208"/>
            <a:ext cx="9435523" cy="1672709"/>
            <a:chOff x="1310000" y="4717683"/>
            <a:chExt cx="7941788" cy="167270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9B6A7BF-737E-5A41-6F88-919574A9489F}"/>
                </a:ext>
              </a:extLst>
            </p:cNvPr>
            <p:cNvGrpSpPr/>
            <p:nvPr/>
          </p:nvGrpSpPr>
          <p:grpSpPr>
            <a:xfrm>
              <a:off x="1310000" y="4717683"/>
              <a:ext cx="7941788" cy="1672709"/>
              <a:chOff x="598401" y="4761102"/>
              <a:chExt cx="7941788" cy="167270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EB533A5-D1AB-0CEA-D4E5-FC98F16A3272}"/>
                  </a:ext>
                </a:extLst>
              </p:cNvPr>
              <p:cNvSpPr txBox="1"/>
              <p:nvPr/>
            </p:nvSpPr>
            <p:spPr>
              <a:xfrm>
                <a:off x="598401" y="4761102"/>
                <a:ext cx="7941788" cy="369332"/>
              </a:xfrm>
              <a:prstGeom prst="rect">
                <a:avLst/>
              </a:prstGeom>
              <a:solidFill>
                <a:srgbClr val="15608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Core Outcome Set for studies assessing treatments for diabetes-related foot ulceration 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75A3C75-8998-2207-F32A-50D12EC07C38}"/>
                  </a:ext>
                </a:extLst>
              </p:cNvPr>
              <p:cNvSpPr txBox="1"/>
              <p:nvPr/>
            </p:nvSpPr>
            <p:spPr>
              <a:xfrm>
                <a:off x="598401" y="5233482"/>
                <a:ext cx="4424014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Wound healing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Time to healing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New/recurrent ulceration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Infection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11291B-6085-D7E7-76E2-7148D47CE459}"/>
                </a:ext>
              </a:extLst>
            </p:cNvPr>
            <p:cNvSpPr txBox="1"/>
            <p:nvPr/>
          </p:nvSpPr>
          <p:spPr>
            <a:xfrm>
              <a:off x="5124631" y="5185709"/>
              <a:ext cx="4127157" cy="1200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 startAt="5"/>
              </a:pPr>
              <a:r>
                <a:rPr lang="en-US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Major amputation (above the ankle level)</a:t>
              </a:r>
            </a:p>
            <a:p>
              <a:pPr marL="342900" indent="-342900">
                <a:buFont typeface="+mj-lt"/>
                <a:buAutoNum type="arabicPeriod" startAt="5"/>
              </a:pPr>
              <a:r>
                <a:rPr lang="en-US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Minor amputation (below the ankle level)</a:t>
              </a:r>
            </a:p>
            <a:p>
              <a:pPr marL="342900" indent="-342900">
                <a:buFont typeface="+mj-lt"/>
                <a:buAutoNum type="arabicPeriod" startAt="5"/>
              </a:pPr>
              <a:r>
                <a:rPr lang="en-US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Health-related quality of life</a:t>
              </a:r>
            </a:p>
            <a:p>
              <a:pPr marL="342900" indent="-342900">
                <a:buFont typeface="+mj-lt"/>
                <a:buAutoNum type="arabicPeriod" startAt="5"/>
              </a:pPr>
              <a:r>
                <a:rPr lang="en-US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Mortality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174E593-52DC-363D-1824-A46FA8C87B9D}"/>
              </a:ext>
            </a:extLst>
          </p:cNvPr>
          <p:cNvSpPr txBox="1"/>
          <p:nvPr/>
        </p:nvSpPr>
        <p:spPr>
          <a:xfrm>
            <a:off x="1378239" y="3840560"/>
            <a:ext cx="9435522" cy="646331"/>
          </a:xfrm>
          <a:prstGeom prst="rect">
            <a:avLst/>
          </a:prstGeom>
          <a:solidFill>
            <a:schemeClr val="accent2">
              <a:alpha val="38000"/>
            </a:schemeClr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 of outcomes that should be measured and reported</a:t>
            </a:r>
            <a:r>
              <a:rPr lang="en-GB" sz="18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as a </a:t>
            </a:r>
            <a:r>
              <a:rPr lang="en-GB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minimum</a:t>
            </a:r>
            <a:r>
              <a:rPr lang="en-GB" sz="18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GB" sz="18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b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all </a:t>
            </a:r>
            <a:r>
              <a:rPr lang="en-GB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studies assessing treatments for diabetes-related foot ulceration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18697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{DFF6A341-DEE0-234F-BB68-F783164A3C39}tf10001123</Template>
  <TotalTime>3754</TotalTime>
  <Words>2201</Words>
  <Application>Microsoft Macintosh PowerPoint</Application>
  <PresentationFormat>Widescreen</PresentationFormat>
  <Paragraphs>658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Arial</vt:lpstr>
      <vt:lpstr>Calibri</vt:lpstr>
      <vt:lpstr>Gill Sans MT</vt:lpstr>
      <vt:lpstr>Helvetica</vt:lpstr>
      <vt:lpstr>Helvetica Neue</vt:lpstr>
      <vt:lpstr>Wingdings 2</vt:lpstr>
      <vt:lpstr>Dividend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acute cholecystitis during the covid-19 pandemic – a complete cycle</dc:title>
  <dc:creator>JayRoe Tan</dc:creator>
  <cp:lastModifiedBy>Aleksandra Staniszewska</cp:lastModifiedBy>
  <cp:revision>209</cp:revision>
  <dcterms:created xsi:type="dcterms:W3CDTF">2021-05-10T09:49:54Z</dcterms:created>
  <dcterms:modified xsi:type="dcterms:W3CDTF">2025-01-28T12:17:57Z</dcterms:modified>
</cp:coreProperties>
</file>